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4"/>
  </p:notesMasterIdLst>
  <p:handoutMasterIdLst>
    <p:handoutMasterId r:id="rId35"/>
  </p:handoutMasterIdLst>
  <p:sldIdLst>
    <p:sldId id="370" r:id="rId2"/>
    <p:sldId id="441" r:id="rId3"/>
    <p:sldId id="368" r:id="rId4"/>
    <p:sldId id="306" r:id="rId5"/>
    <p:sldId id="435" r:id="rId6"/>
    <p:sldId id="450" r:id="rId7"/>
    <p:sldId id="443" r:id="rId8"/>
    <p:sldId id="436" r:id="rId9"/>
    <p:sldId id="438" r:id="rId10"/>
    <p:sldId id="437" r:id="rId11"/>
    <p:sldId id="444" r:id="rId12"/>
    <p:sldId id="327" r:id="rId13"/>
    <p:sldId id="329" r:id="rId14"/>
    <p:sldId id="334" r:id="rId15"/>
    <p:sldId id="305" r:id="rId16"/>
    <p:sldId id="304" r:id="rId17"/>
    <p:sldId id="328" r:id="rId18"/>
    <p:sldId id="309" r:id="rId19"/>
    <p:sldId id="332" r:id="rId20"/>
    <p:sldId id="357" r:id="rId21"/>
    <p:sldId id="445" r:id="rId22"/>
    <p:sldId id="341" r:id="rId23"/>
    <p:sldId id="434" r:id="rId24"/>
    <p:sldId id="358" r:id="rId25"/>
    <p:sldId id="351" r:id="rId26"/>
    <p:sldId id="447" r:id="rId27"/>
    <p:sldId id="342" r:id="rId28"/>
    <p:sldId id="344" r:id="rId29"/>
    <p:sldId id="349" r:id="rId30"/>
    <p:sldId id="308" r:id="rId31"/>
    <p:sldId id="449" r:id="rId32"/>
    <p:sldId id="259"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Untitled Section" id="{7630C099-EDD8-4856-941F-ADB2CC250591}">
          <p14:sldIdLst>
            <p14:sldId id="370"/>
            <p14:sldId id="441"/>
            <p14:sldId id="368"/>
            <p14:sldId id="306"/>
            <p14:sldId id="435"/>
            <p14:sldId id="450"/>
            <p14:sldId id="443"/>
            <p14:sldId id="436"/>
            <p14:sldId id="438"/>
            <p14:sldId id="437"/>
            <p14:sldId id="444"/>
            <p14:sldId id="327"/>
            <p14:sldId id="329"/>
            <p14:sldId id="334"/>
            <p14:sldId id="305"/>
            <p14:sldId id="304"/>
            <p14:sldId id="328"/>
            <p14:sldId id="309"/>
            <p14:sldId id="332"/>
            <p14:sldId id="357"/>
            <p14:sldId id="445"/>
            <p14:sldId id="341"/>
            <p14:sldId id="434"/>
            <p14:sldId id="358"/>
            <p14:sldId id="351"/>
            <p14:sldId id="447"/>
            <p14:sldId id="342"/>
            <p14:sldId id="344"/>
            <p14:sldId id="349"/>
            <p14:sldId id="308"/>
            <p14:sldId id="449"/>
            <p14:sldId id="259"/>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3000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691" autoAdjust="0"/>
    <p:restoredTop sz="78664" autoAdjust="0"/>
  </p:normalViewPr>
  <p:slideViewPr>
    <p:cSldViewPr snapToGrid="0" snapToObjects="1">
      <p:cViewPr varScale="1">
        <p:scale>
          <a:sx n="56" d="100"/>
          <a:sy n="56" d="100"/>
        </p:scale>
        <p:origin x="1230" y="78"/>
      </p:cViewPr>
      <p:guideLst/>
    </p:cSldViewPr>
  </p:slid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163" d="100"/>
          <a:sy n="163" d="100"/>
        </p:scale>
        <p:origin x="4576" y="1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5684E1E-E540-AC43-BC13-F90D5530553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0F041BA6-039E-8F4D-B7F7-3C8E20B40A7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D038C9C-4B69-864E-9EEE-DFA43CC144D2}" type="datetimeFigureOut">
              <a:rPr lang="en-US" smtClean="0"/>
              <a:t>9/2/2020</a:t>
            </a:fld>
            <a:endParaRPr lang="en-US"/>
          </a:p>
        </p:txBody>
      </p:sp>
      <p:sp>
        <p:nvSpPr>
          <p:cNvPr id="4" name="Footer Placeholder 3">
            <a:extLst>
              <a:ext uri="{FF2B5EF4-FFF2-40B4-BE49-F238E27FC236}">
                <a16:creationId xmlns:a16="http://schemas.microsoft.com/office/drawing/2014/main" id="{DD469921-4617-FB4C-9847-172FF830234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0350DCBB-D829-754E-9E76-36A9E36432E9}"/>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E947A92-5E9C-F94E-8B11-4D34C67AD036}" type="slidenum">
              <a:rPr lang="en-US" smtClean="0"/>
              <a:t>‹#›</a:t>
            </a:fld>
            <a:endParaRPr lang="en-US"/>
          </a:p>
        </p:txBody>
      </p:sp>
    </p:spTree>
    <p:extLst>
      <p:ext uri="{BB962C8B-B14F-4D97-AF65-F5344CB8AC3E}">
        <p14:creationId xmlns:p14="http://schemas.microsoft.com/office/powerpoint/2010/main" val="15392213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1D9A61E-B1D6-C34D-A321-B3E90F6DE630}" type="datetimeFigureOut">
              <a:rPr lang="en-US" smtClean="0"/>
              <a:t>9/2/2020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FA3E603-0EE4-3042-9661-047EB577E4A2}" type="slidenum">
              <a:rPr lang="en-US" smtClean="0"/>
              <a:t>‹#›</a:t>
            </a:fld>
            <a:endParaRPr lang="en-US"/>
          </a:p>
        </p:txBody>
      </p:sp>
    </p:spTree>
    <p:extLst>
      <p:ext uri="{BB962C8B-B14F-4D97-AF65-F5344CB8AC3E}">
        <p14:creationId xmlns:p14="http://schemas.microsoft.com/office/powerpoint/2010/main" val="31039494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start</a:t>
            </a:r>
            <a:r>
              <a:rPr lang="en-US" baseline="0" dirty="0"/>
              <a:t> off today, were going to talk about crafting a strong resume to grab an employer’s initial interest in your candidacy. By a show of hands, how many of you currently have a resume? Great! Today were going to focus on how you can craft a strong resume that is tailored to your intended audience. </a:t>
            </a:r>
            <a:endParaRPr lang="en-US" dirty="0"/>
          </a:p>
        </p:txBody>
      </p:sp>
      <p:sp>
        <p:nvSpPr>
          <p:cNvPr id="4" name="Slide Number Placeholder 3"/>
          <p:cNvSpPr>
            <a:spLocks noGrp="1"/>
          </p:cNvSpPr>
          <p:nvPr>
            <p:ph type="sldNum" sz="quarter" idx="10"/>
          </p:nvPr>
        </p:nvSpPr>
        <p:spPr/>
        <p:txBody>
          <a:bodyPr/>
          <a:lstStyle/>
          <a:p>
            <a:fld id="{5FA3E603-0EE4-3042-9661-047EB577E4A2}" type="slidenum">
              <a:rPr lang="en-US" smtClean="0"/>
              <a:t>1</a:t>
            </a:fld>
            <a:endParaRPr lang="en-US"/>
          </a:p>
        </p:txBody>
      </p:sp>
    </p:spTree>
    <p:extLst>
      <p:ext uri="{BB962C8B-B14F-4D97-AF65-F5344CB8AC3E}">
        <p14:creationId xmlns:p14="http://schemas.microsoft.com/office/powerpoint/2010/main" val="7920757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of the best resources available to you to conduct this research is Handshake. How many of you are familiar with</a:t>
            </a:r>
            <a:r>
              <a:rPr lang="en-US" baseline="0" dirty="0"/>
              <a:t> Handshake? Good! If you are new to Handshake, make sure to pay attention and take note on how to get to the employers tab so you can view which employers are attending our Gamecocks Get Hired Career Fairs this semester!</a:t>
            </a:r>
            <a:endParaRPr lang="en-US" dirty="0"/>
          </a:p>
          <a:p>
            <a:endParaRPr lang="en-US" dirty="0"/>
          </a:p>
          <a:p>
            <a:r>
              <a:rPr lang="en-US" i="1" dirty="0"/>
              <a:t>*I will </a:t>
            </a:r>
            <a:r>
              <a:rPr lang="en-US" i="1" baseline="0" dirty="0"/>
              <a:t>walk them through the website myself</a:t>
            </a:r>
            <a:endParaRPr lang="en-US" i="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p:txBody>
      </p:sp>
      <p:sp>
        <p:nvSpPr>
          <p:cNvPr id="4" name="Slide Number Placeholder 3"/>
          <p:cNvSpPr>
            <a:spLocks noGrp="1"/>
          </p:cNvSpPr>
          <p:nvPr>
            <p:ph type="sldNum" sz="quarter" idx="10"/>
          </p:nvPr>
        </p:nvSpPr>
        <p:spPr/>
        <p:txBody>
          <a:bodyPr/>
          <a:lstStyle/>
          <a:p>
            <a:fld id="{5FA3E603-0EE4-3042-9661-047EB577E4A2}" type="slidenum">
              <a:rPr lang="en-US" smtClean="0"/>
              <a:t>14</a:t>
            </a:fld>
            <a:endParaRPr lang="en-US"/>
          </a:p>
        </p:txBody>
      </p:sp>
    </p:spTree>
    <p:extLst>
      <p:ext uri="{BB962C8B-B14F-4D97-AF65-F5344CB8AC3E}">
        <p14:creationId xmlns:p14="http://schemas.microsoft.com/office/powerpoint/2010/main" val="27658035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When we say research, what does that mean, exactly? Well, it could mean a lot of different things! We encourage you to take a look at the mission, vision, and values of the organization to see how well they line up with your philosophy on the work you’d like to do. Learn about the company’s history – where have they been, and how did they get to where they are today? Who’s in charge of the company, and what does that mean for the direction in which the company’s moving? What about the culture of the organization? Is the workplace environment something you could get on board with? How does the organization interact with the community? (Or do they interact with the community at all?) How would you be valued as an employee in this organization? And of course, look at their business to learn about the health of the company – check out recent earnings reports, learn about their market competitors and what distinguishes them from the bunch, and any recent initiatives they’ve undertaken. Are those initiatives something you’re excited to be a part of?</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Doing all this research will not only help you decide which companies to apply to and which to avoid, but it will also be tremendously helpful in writing your cover letters, tailoring your resume, and acing your interview.</a:t>
            </a:r>
          </a:p>
          <a:p>
            <a:endParaRPr lang="en-US" dirty="0"/>
          </a:p>
        </p:txBody>
      </p:sp>
      <p:sp>
        <p:nvSpPr>
          <p:cNvPr id="4" name="Slide Number Placeholder 3"/>
          <p:cNvSpPr>
            <a:spLocks noGrp="1"/>
          </p:cNvSpPr>
          <p:nvPr>
            <p:ph type="sldNum" sz="quarter" idx="5"/>
          </p:nvPr>
        </p:nvSpPr>
        <p:spPr/>
        <p:txBody>
          <a:bodyPr/>
          <a:lstStyle/>
          <a:p>
            <a:fld id="{5FA3E603-0EE4-3042-9661-047EB577E4A2}" type="slidenum">
              <a:rPr lang="en-US" smtClean="0"/>
              <a:t>15</a:t>
            </a:fld>
            <a:endParaRPr lang="en-US"/>
          </a:p>
        </p:txBody>
      </p:sp>
    </p:spTree>
    <p:extLst>
      <p:ext uri="{BB962C8B-B14F-4D97-AF65-F5344CB8AC3E}">
        <p14:creationId xmlns:p14="http://schemas.microsoft.com/office/powerpoint/2010/main" val="12330961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But you’re probably wondering…where on earth am I supposed to find all this information?! Fortunately, the internet is a fabulous research tool, and there are a number of resources that will be of tremendous assistance to you.</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Always, always start with the company website – see what they have to say about themselves! Usually, this is where you’ll be able to find information about mission, vision, values, initiatives, and leadership.</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Review sites like </a:t>
            </a:r>
            <a:r>
              <a:rPr lang="en-US" sz="1200" kern="1200" dirty="0" err="1">
                <a:solidFill>
                  <a:schemeClr val="tx1"/>
                </a:solidFill>
                <a:effectLst/>
                <a:latin typeface="+mn-lt"/>
                <a:ea typeface="+mn-ea"/>
                <a:cs typeface="+mn-cs"/>
              </a:rPr>
              <a:t>GlassDoor</a:t>
            </a:r>
            <a:r>
              <a:rPr lang="en-US" sz="1200" kern="1200" dirty="0">
                <a:solidFill>
                  <a:schemeClr val="tx1"/>
                </a:solidFill>
                <a:effectLst/>
                <a:latin typeface="+mn-lt"/>
                <a:ea typeface="+mn-ea"/>
                <a:cs typeface="+mn-cs"/>
              </a:rPr>
              <a:t> and Vault are good research resources too, both for facts and figures, as well reviews from former and current employees. (As you would with </a:t>
            </a:r>
            <a:r>
              <a:rPr lang="en-US" sz="1200" kern="1200" dirty="0" err="1">
                <a:solidFill>
                  <a:schemeClr val="tx1"/>
                </a:solidFill>
                <a:effectLst/>
                <a:latin typeface="+mn-lt"/>
                <a:ea typeface="+mn-ea"/>
                <a:cs typeface="+mn-cs"/>
              </a:rPr>
              <a:t>Amazon.Com</a:t>
            </a:r>
            <a:r>
              <a:rPr lang="en-US" sz="1200" kern="1200" dirty="0">
                <a:solidFill>
                  <a:schemeClr val="tx1"/>
                </a:solidFill>
                <a:effectLst/>
                <a:latin typeface="+mn-lt"/>
                <a:ea typeface="+mn-ea"/>
                <a:cs typeface="+mn-cs"/>
              </a:rPr>
              <a:t> reviews, take these with a grain of salt!) These websites can give you a bit more information about </a:t>
            </a:r>
            <a:r>
              <a:rPr lang="en-US" sz="1200" i="1" kern="1200" dirty="0">
                <a:solidFill>
                  <a:schemeClr val="tx1"/>
                </a:solidFill>
                <a:effectLst/>
                <a:latin typeface="+mn-lt"/>
                <a:ea typeface="+mn-ea"/>
                <a:cs typeface="+mn-cs"/>
              </a:rPr>
              <a:t>how</a:t>
            </a:r>
            <a:r>
              <a:rPr lang="en-US" sz="1200" kern="1200" dirty="0">
                <a:solidFill>
                  <a:schemeClr val="tx1"/>
                </a:solidFill>
                <a:effectLst/>
                <a:latin typeface="+mn-lt"/>
                <a:ea typeface="+mn-ea"/>
                <a:cs typeface="+mn-cs"/>
              </a:rPr>
              <a:t> these companies live out their mission, vision, and values.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One of my favorite places to look is the organization’s social media presence – what kind of information are they putting out into the world? How do they interact with the public? What kind of “vibe” do they give off? Not a technical term, but still important!</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Also check out company profiles on websites like The Muse, Forbes, the Bloomberg and CNBC Company Searches, and Hoover’s Online.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And finally, go beyond the internet and use your personal network!</a:t>
            </a:r>
          </a:p>
          <a:p>
            <a:endParaRPr lang="en-US" dirty="0"/>
          </a:p>
        </p:txBody>
      </p:sp>
      <p:sp>
        <p:nvSpPr>
          <p:cNvPr id="4" name="Slide Number Placeholder 3"/>
          <p:cNvSpPr>
            <a:spLocks noGrp="1"/>
          </p:cNvSpPr>
          <p:nvPr>
            <p:ph type="sldNum" sz="quarter" idx="5"/>
          </p:nvPr>
        </p:nvSpPr>
        <p:spPr/>
        <p:txBody>
          <a:bodyPr/>
          <a:lstStyle/>
          <a:p>
            <a:fld id="{5FA3E603-0EE4-3042-9661-047EB577E4A2}" type="slidenum">
              <a:rPr lang="en-US" smtClean="0"/>
              <a:t>16</a:t>
            </a:fld>
            <a:endParaRPr lang="en-US"/>
          </a:p>
        </p:txBody>
      </p:sp>
    </p:spTree>
    <p:extLst>
      <p:ext uri="{BB962C8B-B14F-4D97-AF65-F5344CB8AC3E}">
        <p14:creationId xmlns:p14="http://schemas.microsoft.com/office/powerpoint/2010/main" val="35936278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FA3E603-0EE4-3042-9661-047EB577E4A2}" type="slidenum">
              <a:rPr lang="en-US" smtClean="0"/>
              <a:t>17</a:t>
            </a:fld>
            <a:endParaRPr lang="en-US"/>
          </a:p>
        </p:txBody>
      </p:sp>
    </p:spTree>
    <p:extLst>
      <p:ext uri="{BB962C8B-B14F-4D97-AF65-F5344CB8AC3E}">
        <p14:creationId xmlns:p14="http://schemas.microsoft.com/office/powerpoint/2010/main" val="1755118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Be sure to monitor your progress and reflect regularly.</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As I mentioned before, keep track of your applications in an Excel document or something similar. Also be sure to save a PDF of the position description and the cover letter and resume you used for the position – keep these materials in a folder labeled by the position and organization.</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Be sure to take good notes before, during, and after the interview process. If questions came up that stumped you, jot them down! If you thought of a question afterward that you might like to ask in a future interview, make a note of it! Taking notes will help you improve your job search skills – whether for this search or the next one!</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And finally, take some time to thoughtfully reflect on your application and interviewing experience. Did you get any “gut feelings” during the interview? Pay attention to those! Your instincts are trying to tell you something important. But don’t let gut instincts make the decision for you, because nerves could, of course, be a factor!</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Remember, the job search is a </a:t>
            </a:r>
            <a:r>
              <a:rPr lang="en-US" sz="1200" i="1" kern="1200" dirty="0">
                <a:solidFill>
                  <a:schemeClr val="tx1"/>
                </a:solidFill>
                <a:effectLst/>
                <a:latin typeface="+mn-lt"/>
                <a:ea typeface="+mn-ea"/>
                <a:cs typeface="+mn-cs"/>
              </a:rPr>
              <a:t>process</a:t>
            </a:r>
            <a:r>
              <a:rPr lang="en-US" sz="1200" kern="1200" dirty="0">
                <a:solidFill>
                  <a:schemeClr val="tx1"/>
                </a:solidFill>
                <a:effectLst/>
                <a:latin typeface="+mn-lt"/>
                <a:ea typeface="+mn-ea"/>
                <a:cs typeface="+mn-cs"/>
              </a:rPr>
              <a:t>. It takes time, it takes energy, and it will look different for every single person. Do not compare your job search to others, be kind to yourself, and be patient. Keep at it and something good will come.</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5FA3E603-0EE4-3042-9661-047EB577E4A2}" type="slidenum">
              <a:rPr lang="en-US" smtClean="0"/>
              <a:t>18</a:t>
            </a:fld>
            <a:endParaRPr lang="en-US"/>
          </a:p>
        </p:txBody>
      </p:sp>
    </p:spTree>
    <p:extLst>
      <p:ext uri="{BB962C8B-B14F-4D97-AF65-F5344CB8AC3E}">
        <p14:creationId xmlns:p14="http://schemas.microsoft.com/office/powerpoint/2010/main" val="13254116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FA3E603-0EE4-3042-9661-047EB577E4A2}" type="slidenum">
              <a:rPr lang="en-US" smtClean="0"/>
              <a:t>20</a:t>
            </a:fld>
            <a:endParaRPr lang="en-US"/>
          </a:p>
        </p:txBody>
      </p:sp>
    </p:spTree>
    <p:extLst>
      <p:ext uri="{BB962C8B-B14F-4D97-AF65-F5344CB8AC3E}">
        <p14:creationId xmlns:p14="http://schemas.microsoft.com/office/powerpoint/2010/main" val="10157730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FA3E603-0EE4-3042-9661-047EB577E4A2}" type="slidenum">
              <a:rPr lang="en-US" smtClean="0"/>
              <a:t>21</a:t>
            </a:fld>
            <a:endParaRPr lang="en-US"/>
          </a:p>
        </p:txBody>
      </p:sp>
    </p:spTree>
    <p:extLst>
      <p:ext uri="{BB962C8B-B14F-4D97-AF65-F5344CB8AC3E}">
        <p14:creationId xmlns:p14="http://schemas.microsoft.com/office/powerpoint/2010/main" val="32433095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0" baseline="0" dirty="0"/>
              <a:t>This introduction will help you determine which companies to talk to and guide your 10-minute conversation with an employer.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i="0" baseline="0" dirty="0"/>
              <a:t>If you did not take time to think about your qualifications and goals, the conversation could be scattered. If you take the time prior to the session to articulate these topics, you will know what you want to get out of the conversation, what questions to ask, and how to explain that you are a good fit for the company.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baseline="0" dirty="0"/>
              <a:t>Not all of this information has to be shared in the first minute of your conversation, but odds are you will talk about all of this information at some point in your conversation.</a:t>
            </a:r>
          </a:p>
        </p:txBody>
      </p:sp>
      <p:sp>
        <p:nvSpPr>
          <p:cNvPr id="4" name="Slide Number Placeholder 3"/>
          <p:cNvSpPr>
            <a:spLocks noGrp="1"/>
          </p:cNvSpPr>
          <p:nvPr>
            <p:ph type="sldNum" sz="quarter" idx="10"/>
          </p:nvPr>
        </p:nvSpPr>
        <p:spPr/>
        <p:txBody>
          <a:bodyPr/>
          <a:lstStyle/>
          <a:p>
            <a:fld id="{5FA3E603-0EE4-3042-9661-047EB577E4A2}" type="slidenum">
              <a:rPr lang="en-US" smtClean="0"/>
              <a:t>22</a:t>
            </a:fld>
            <a:endParaRPr lang="en-US"/>
          </a:p>
        </p:txBody>
      </p:sp>
    </p:spTree>
    <p:extLst>
      <p:ext uri="{BB962C8B-B14F-4D97-AF65-F5344CB8AC3E}">
        <p14:creationId xmlns:p14="http://schemas.microsoft.com/office/powerpoint/2010/main" val="38010370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Here are a few questions to consider that you can use to create an elevator pitch if you don’t have one already. </a:t>
            </a:r>
            <a:r>
              <a:rPr lang="en-US" b="0" i="0" baseline="0" dirty="0"/>
              <a:t>This built-out formula is a great place to start to brainstorm ideas of topics to discuss, but an iteration of this would be fine to utilize when approaching an employer at a career fair.  You don’t want to answer each of these questions in full because then your elevator pitch would become a monologue as opposed to the introduction to a two-way conversation. Keep in mind the most important parts of yourself and your experience that you feel you should convey.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baseline="0" dirty="0"/>
              <a:t>One last pointer before I give you a moment to craft your elevator pitch: it’s great to end with a question! That keeps the conversation going but also demonstrates that you’ve taken the initiative to research the company – that you really care about who they are and what they stand for. </a:t>
            </a:r>
          </a:p>
          <a:p>
            <a:r>
              <a:rPr lang="en-US" b="0" i="0" baseline="0" dirty="0"/>
              <a:t>Ideas for questions to ask employers: </a:t>
            </a:r>
          </a:p>
          <a:p>
            <a:r>
              <a:rPr lang="en-US" sz="1200" dirty="0"/>
              <a:t>What unique factors set this organization apart from others?</a:t>
            </a:r>
          </a:p>
          <a:p>
            <a:r>
              <a:rPr lang="en-US" sz="1200" dirty="0"/>
              <a:t>What type of entry level positions exist in this field?</a:t>
            </a:r>
          </a:p>
          <a:p>
            <a:r>
              <a:rPr lang="en-US" sz="1200" dirty="0"/>
              <a:t>How did you get personally interested in this field?</a:t>
            </a:r>
          </a:p>
          <a:p>
            <a:r>
              <a:rPr lang="en-US" sz="1200" dirty="0"/>
              <a:t>What attracted you to this organization?</a:t>
            </a:r>
          </a:p>
          <a:p>
            <a:r>
              <a:rPr lang="en-US" sz="1200" dirty="0"/>
              <a:t>What is the typical career path of someone in this organization/field?</a:t>
            </a:r>
            <a:endParaRPr lang="en-US" b="0" i="0"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baseline="0" dirty="0"/>
              <a:t>I’ve heard that you’ve already practiced your elevator pitches in this class. I will give you a minute or so to think about what you might say in an elevator pitch using these prompts, then we will practice them along with handshakes. </a:t>
            </a:r>
          </a:p>
          <a:p>
            <a:endParaRPr lang="en-US" dirty="0"/>
          </a:p>
        </p:txBody>
      </p:sp>
      <p:sp>
        <p:nvSpPr>
          <p:cNvPr id="4" name="Slide Number Placeholder 3"/>
          <p:cNvSpPr>
            <a:spLocks noGrp="1"/>
          </p:cNvSpPr>
          <p:nvPr>
            <p:ph type="sldNum" sz="quarter" idx="5"/>
          </p:nvPr>
        </p:nvSpPr>
        <p:spPr/>
        <p:txBody>
          <a:bodyPr/>
          <a:lstStyle/>
          <a:p>
            <a:fld id="{5FA3E603-0EE4-3042-9661-047EB577E4A2}" type="slidenum">
              <a:rPr lang="en-US" smtClean="0"/>
              <a:t>23</a:t>
            </a:fld>
            <a:endParaRPr lang="en-US"/>
          </a:p>
        </p:txBody>
      </p:sp>
    </p:spTree>
    <p:extLst>
      <p:ext uri="{BB962C8B-B14F-4D97-AF65-F5344CB8AC3E}">
        <p14:creationId xmlns:p14="http://schemas.microsoft.com/office/powerpoint/2010/main" val="381272469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Take the next minute to think about your elevator pitch and write a few ideas down. I will ask 2 people to share.</a:t>
            </a:r>
          </a:p>
        </p:txBody>
      </p:sp>
      <p:sp>
        <p:nvSpPr>
          <p:cNvPr id="4" name="Slide Number Placeholder 3"/>
          <p:cNvSpPr>
            <a:spLocks noGrp="1"/>
          </p:cNvSpPr>
          <p:nvPr>
            <p:ph type="sldNum" sz="quarter" idx="5"/>
          </p:nvPr>
        </p:nvSpPr>
        <p:spPr/>
        <p:txBody>
          <a:bodyPr/>
          <a:lstStyle/>
          <a:p>
            <a:fld id="{5FA3E603-0EE4-3042-9661-047EB577E4A2}" type="slidenum">
              <a:rPr lang="en-US" smtClean="0"/>
              <a:t>24</a:t>
            </a:fld>
            <a:endParaRPr lang="en-US"/>
          </a:p>
        </p:txBody>
      </p:sp>
    </p:spTree>
    <p:extLst>
      <p:ext uri="{BB962C8B-B14F-4D97-AF65-F5344CB8AC3E}">
        <p14:creationId xmlns:p14="http://schemas.microsoft.com/office/powerpoint/2010/main" val="15419488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does the Career Center do anyway? We are often known as the “resume place” which is not inaccurate – we certainly can and do review resumes, but that’s definitely not all we do! On the screen are a few other topics we often discuss with students as well. </a:t>
            </a:r>
          </a:p>
          <a:p>
            <a:r>
              <a:rPr lang="en-US" dirty="0"/>
              <a:t>Our mission is to empower students for lifelong career management. So, I am to help you find internships and full-time positions now, yes, but also help you figure out how to use that knowledge and process for the rest of your life, as you will likely have many, many job transitions throughout your lifetime.</a:t>
            </a:r>
          </a:p>
        </p:txBody>
      </p:sp>
      <p:sp>
        <p:nvSpPr>
          <p:cNvPr id="4" name="Slide Number Placeholder 3"/>
          <p:cNvSpPr>
            <a:spLocks noGrp="1"/>
          </p:cNvSpPr>
          <p:nvPr>
            <p:ph type="sldNum" sz="quarter" idx="5"/>
          </p:nvPr>
        </p:nvSpPr>
        <p:spPr/>
        <p:txBody>
          <a:bodyPr/>
          <a:lstStyle/>
          <a:p>
            <a:fld id="{5FA3E603-0EE4-3042-9661-047EB577E4A2}" type="slidenum">
              <a:rPr lang="en-US" smtClean="0"/>
              <a:t>4</a:t>
            </a:fld>
            <a:endParaRPr lang="en-US"/>
          </a:p>
        </p:txBody>
      </p:sp>
    </p:spTree>
    <p:extLst>
      <p:ext uri="{BB962C8B-B14F-4D97-AF65-F5344CB8AC3E}">
        <p14:creationId xmlns:p14="http://schemas.microsoft.com/office/powerpoint/2010/main" val="399169887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baseline="0" dirty="0"/>
              <a:t>At this point in your Career Fair preparations, you should have a resume crafted that is ready to share with employers, you should have researched employers and prioritized them into a top ten list, and you should have practiced your elevator pitch to introduce yourself to the companies attending the Career Fair. The last thing that we encourage you to do to make the most of the fair is to prepare for the day of the Career Fair and the networking opportunity you will have with various employers. </a:t>
            </a:r>
          </a:p>
        </p:txBody>
      </p:sp>
      <p:sp>
        <p:nvSpPr>
          <p:cNvPr id="4" name="Slide Number Placeholder 3"/>
          <p:cNvSpPr>
            <a:spLocks noGrp="1"/>
          </p:cNvSpPr>
          <p:nvPr>
            <p:ph type="sldNum" sz="quarter" idx="10"/>
          </p:nvPr>
        </p:nvSpPr>
        <p:spPr/>
        <p:txBody>
          <a:bodyPr/>
          <a:lstStyle/>
          <a:p>
            <a:fld id="{5FA3E603-0EE4-3042-9661-047EB577E4A2}" type="slidenum">
              <a:rPr lang="en-US" smtClean="0"/>
              <a:t>25</a:t>
            </a:fld>
            <a:endParaRPr lang="en-US"/>
          </a:p>
        </p:txBody>
      </p:sp>
    </p:spTree>
    <p:extLst>
      <p:ext uri="{BB962C8B-B14F-4D97-AF65-F5344CB8AC3E}">
        <p14:creationId xmlns:p14="http://schemas.microsoft.com/office/powerpoint/2010/main" val="428490810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baseline="0" dirty="0"/>
              <a:t>The first thing you can do to prepare for the day of the fair is to make sure you dress for success. First impressions are very important, so it is crucial that you dress as if the career fair was an interview. It is also important to make sure that your suit or professional dress is cleaned and pressed. If you haven’t invested in an iron yet, now may be the best time to do so. When choosing what to wear the day of the Career Fair, make sure to avoid clothing that is too shot, revealing or ill-fitting. Psychologists say that when meeting someone for the first time, you only have about 7 seconds to make a powerful first impression. If you are buying a new suit or a jacket, please make sure you cut the vent stich in the back. Most people aren’t aware that the vent stitch is only used to keep suits and jackets nicely pressed and structured during shipping. In addition to dressing professionally, you should wear little to no perfume or cologne and avoid wearing excessive jewelry and make up the day of. Some individuals have sensitivity issues to various smells and odors, so it is best to proceed with caution when preparing the day of for a Career Fair. We fully support individuals wearing deodorant though!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baseline="0" dirty="0"/>
              <a:t>You want to look good, but “professional dress” type good; not “going out” type good.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baseline="0" dirty="0"/>
              <a:t>If you are not comfortable in heels, you don’t need to wear them! If you prefer not to wear makeup, you don’t have to! </a:t>
            </a:r>
          </a:p>
        </p:txBody>
      </p:sp>
      <p:sp>
        <p:nvSpPr>
          <p:cNvPr id="4" name="Slide Number Placeholder 3"/>
          <p:cNvSpPr>
            <a:spLocks noGrp="1"/>
          </p:cNvSpPr>
          <p:nvPr>
            <p:ph type="sldNum" sz="quarter" idx="10"/>
          </p:nvPr>
        </p:nvSpPr>
        <p:spPr/>
        <p:txBody>
          <a:bodyPr/>
          <a:lstStyle/>
          <a:p>
            <a:fld id="{5FA3E603-0EE4-3042-9661-047EB577E4A2}" type="slidenum">
              <a:rPr lang="en-US" smtClean="0"/>
              <a:t>27</a:t>
            </a:fld>
            <a:endParaRPr lang="en-US"/>
          </a:p>
        </p:txBody>
      </p:sp>
    </p:spTree>
    <p:extLst>
      <p:ext uri="{BB962C8B-B14F-4D97-AF65-F5344CB8AC3E}">
        <p14:creationId xmlns:p14="http://schemas.microsoft.com/office/powerpoint/2010/main" val="70486344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baseline="0" dirty="0"/>
              <a:t>In preparing for the day of the Career Fair, its important you plan ahead and pack a variety of items to bring with you. The first thing that we encourage students to come with are copies of the resume they have crafted. We encourage students to print about 15 to 20 copies to bring with them, but this number may change depending on how many employers a student is planning on talking to. If a student has utilized the Employer Research Form, we encourage students to print those and bring those along with them so they can review them during their time at the fair. In addition to the research they have completed on the employer, we encourage students to brainstorm a few questions they can ask each employer to show the company their sincere interest and the research they have done. If a student feels more comfortable with bringing a copy of the Elevator Pitch form, we highly encourage a student to bring it BUT not to read directly from it when introducing themselves to an employer. The Elevator Pitch form should only be used as a crutch for the day of when many students get nervous. In addition to these printed documents, we encourage students to bring at least 2 pens, a notepad to take notes on and a folder or </a:t>
            </a:r>
            <a:r>
              <a:rPr lang="en-US" b="0" i="0" baseline="0" dirty="0" err="1"/>
              <a:t>padfolio</a:t>
            </a:r>
            <a:r>
              <a:rPr lang="en-US" b="0" i="0" baseline="0" dirty="0"/>
              <a:t> to keep resumes, business cards, notes, brochures, and giveaways organized. Organization will be key during the Career Fair to help you in impression each and every employer you talk to at the fair. </a:t>
            </a:r>
          </a:p>
        </p:txBody>
      </p:sp>
      <p:sp>
        <p:nvSpPr>
          <p:cNvPr id="4" name="Slide Number Placeholder 3"/>
          <p:cNvSpPr>
            <a:spLocks noGrp="1"/>
          </p:cNvSpPr>
          <p:nvPr>
            <p:ph type="sldNum" sz="quarter" idx="10"/>
          </p:nvPr>
        </p:nvSpPr>
        <p:spPr/>
        <p:txBody>
          <a:bodyPr/>
          <a:lstStyle/>
          <a:p>
            <a:fld id="{5FA3E603-0EE4-3042-9661-047EB577E4A2}" type="slidenum">
              <a:rPr lang="en-US" smtClean="0"/>
              <a:t>28</a:t>
            </a:fld>
            <a:endParaRPr lang="en-US"/>
          </a:p>
        </p:txBody>
      </p:sp>
    </p:spTree>
    <p:extLst>
      <p:ext uri="{BB962C8B-B14F-4D97-AF65-F5344CB8AC3E}">
        <p14:creationId xmlns:p14="http://schemas.microsoft.com/office/powerpoint/2010/main" val="232367682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Now</a:t>
            </a:r>
            <a:r>
              <a:rPr lang="en-US" sz="1200" baseline="0" dirty="0"/>
              <a:t> that you have mastered your interactions with employers at the Career Fair, it’s time to organize your notes, literature and business cards to keep everything organized. We encourage students to create an excel spreadsheet that lists the companies they talked to, the recruiters name, and their rank or initial gut reaction notes on the employer.  While making that list, use Handshake or the Career Fair Plus App to note of the companies that are conducting on campus interviews and make sure to check your phone or email for notifications regularly for messages from employer. While attending a Career Fair can be very exciting and a wonderful opportunity to talk with many different companies all in the same day, it  is important to understand the realities that come with working a career fair. First, we’ll point out that many of the individuals you talk to at the Career Fair are HR recruiters whose main job is to attend career fairs and similar events to recruit students to join their company. Many of these HR individuals travel a lot for their jobs so it is normal not to receive an immediate response if you are to follow up with them. Unfortunately there is a reality that you may never hear back from a company, but it is still extremely crucial that you do all you can.</a:t>
            </a:r>
            <a:endParaRPr lang="en-US" sz="1200" dirty="0"/>
          </a:p>
        </p:txBody>
      </p:sp>
      <p:sp>
        <p:nvSpPr>
          <p:cNvPr id="4" name="Slide Number Placeholder 3"/>
          <p:cNvSpPr>
            <a:spLocks noGrp="1"/>
          </p:cNvSpPr>
          <p:nvPr>
            <p:ph type="sldNum" sz="quarter" idx="10"/>
          </p:nvPr>
        </p:nvSpPr>
        <p:spPr/>
        <p:txBody>
          <a:bodyPr/>
          <a:lstStyle/>
          <a:p>
            <a:fld id="{5FA3E603-0EE4-3042-9661-047EB577E4A2}" type="slidenum">
              <a:rPr lang="en-US" smtClean="0"/>
              <a:t>29</a:t>
            </a:fld>
            <a:endParaRPr lang="en-US"/>
          </a:p>
        </p:txBody>
      </p:sp>
    </p:spTree>
    <p:extLst>
      <p:ext uri="{BB962C8B-B14F-4D97-AF65-F5344CB8AC3E}">
        <p14:creationId xmlns:p14="http://schemas.microsoft.com/office/powerpoint/2010/main" val="139559238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What constitutes a “reputable website,” you ask?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First, if you have target companies you’re interested in, check the company’s “Careers” or “Jobs” page at least once per week.</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LinkedIn also has a reputable job search feature that you can use in conjunction with your networking.</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Professional associations like </a:t>
            </a:r>
            <a:r>
              <a:rPr lang="en-US" sz="1200" kern="1200" dirty="0" err="1">
                <a:solidFill>
                  <a:schemeClr val="tx1"/>
                </a:solidFill>
                <a:effectLst/>
                <a:latin typeface="+mn-lt"/>
                <a:ea typeface="+mn-ea"/>
                <a:cs typeface="+mn-cs"/>
              </a:rPr>
              <a:t>AiCHE</a:t>
            </a:r>
            <a:r>
              <a:rPr lang="en-US" sz="1200" kern="1200" dirty="0">
                <a:solidFill>
                  <a:schemeClr val="tx1"/>
                </a:solidFill>
                <a:effectLst/>
                <a:latin typeface="+mn-lt"/>
                <a:ea typeface="+mn-ea"/>
                <a:cs typeface="+mn-cs"/>
              </a:rPr>
              <a:t>, ASME, AITP, SWE, etc. tend to have associated job boards than can be a great place to check out.</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And finally, search engine website can also be helpful resources. Of course, check out Handshake FIRST – we have thousands of jobs posted on Handshake, and every single employer there has indicated that they’re looking </a:t>
            </a:r>
            <a:r>
              <a:rPr lang="en-US" sz="1200" i="1" kern="1200" dirty="0">
                <a:solidFill>
                  <a:schemeClr val="tx1"/>
                </a:solidFill>
                <a:effectLst/>
                <a:latin typeface="+mn-lt"/>
                <a:ea typeface="+mn-ea"/>
                <a:cs typeface="+mn-cs"/>
              </a:rPr>
              <a:t>specifically</a:t>
            </a:r>
            <a:r>
              <a:rPr lang="en-US" sz="1200" kern="1200" dirty="0">
                <a:solidFill>
                  <a:schemeClr val="tx1"/>
                </a:solidFill>
                <a:effectLst/>
                <a:latin typeface="+mn-lt"/>
                <a:ea typeface="+mn-ea"/>
                <a:cs typeface="+mn-cs"/>
              </a:rPr>
              <a:t> for </a:t>
            </a:r>
            <a:r>
              <a:rPr lang="en-US" sz="1200" kern="1200" dirty="0" err="1">
                <a:solidFill>
                  <a:schemeClr val="tx1"/>
                </a:solidFill>
                <a:effectLst/>
                <a:latin typeface="+mn-lt"/>
                <a:ea typeface="+mn-ea"/>
                <a:cs typeface="+mn-cs"/>
              </a:rPr>
              <a:t>UofSC</a:t>
            </a:r>
            <a:r>
              <a:rPr lang="en-US" sz="1200" kern="1200" dirty="0">
                <a:solidFill>
                  <a:schemeClr val="tx1"/>
                </a:solidFill>
                <a:effectLst/>
                <a:latin typeface="+mn-lt"/>
                <a:ea typeface="+mn-ea"/>
                <a:cs typeface="+mn-cs"/>
              </a:rPr>
              <a:t> students. The candidate pool is significantly smaller through Handshake than it is on company websites or Handshake. We also provide access through Handshake to a website called Career Shift, which is one of the most comprehensive job search tools available.</a:t>
            </a:r>
          </a:p>
          <a:p>
            <a:r>
              <a:rPr lang="en-US" sz="1200" kern="120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SCBIO: </a:t>
            </a:r>
            <a:r>
              <a:rPr lang="en-US" b="0" i="0" dirty="0">
                <a:solidFill>
                  <a:srgbClr val="3D3D3D"/>
                </a:solidFill>
                <a:effectLst/>
                <a:latin typeface="Arial" panose="020B0604020202020204" pitchFamily="34" charset="0"/>
              </a:rPr>
              <a:t>A </a:t>
            </a:r>
            <a:r>
              <a:rPr lang="en-US" b="1" i="0" dirty="0">
                <a:solidFill>
                  <a:srgbClr val="3D3D3D"/>
                </a:solidFill>
                <a:effectLst/>
                <a:latin typeface="Arial" panose="020B0604020202020204" pitchFamily="34" charset="0"/>
              </a:rPr>
              <a:t>statewide, not-for-profit, public/private life sciences industry association</a:t>
            </a:r>
            <a:r>
              <a:rPr lang="en-US" b="0" i="0" dirty="0">
                <a:solidFill>
                  <a:srgbClr val="3D3D3D"/>
                </a:solidFill>
                <a:effectLst/>
                <a:latin typeface="Arial" panose="020B0604020202020204" pitchFamily="34" charset="0"/>
              </a:rPr>
              <a:t> formed to promote, and expand South Carolina's life sciences industry. Events for students: </a:t>
            </a:r>
            <a:r>
              <a:rPr lang="en-US" sz="1800" i="1" dirty="0">
                <a:effectLst/>
                <a:latin typeface="Calibri" panose="020F0502020204030204" pitchFamily="34" charset="0"/>
                <a:ea typeface="Calibri" panose="020F0502020204030204" pitchFamily="34" charset="0"/>
              </a:rPr>
              <a:t>SCBIO is hosting a </a:t>
            </a:r>
            <a:r>
              <a:rPr lang="en-US" sz="1800" b="1" i="1" dirty="0">
                <a:effectLst/>
                <a:latin typeface="Calibri" panose="020F0502020204030204" pitchFamily="34" charset="0"/>
                <a:ea typeface="Calibri" panose="020F0502020204030204" pitchFamily="34" charset="0"/>
              </a:rPr>
              <a:t>virtual networking event</a:t>
            </a:r>
            <a:r>
              <a:rPr lang="en-US" sz="1800" i="1" dirty="0">
                <a:effectLst/>
                <a:latin typeface="Calibri" panose="020F0502020204030204" pitchFamily="34" charset="0"/>
                <a:ea typeface="Calibri" panose="020F0502020204030204" pitchFamily="34" charset="0"/>
              </a:rPr>
              <a:t> to give students the opportunity to connect and engage with local industry professionals. Join us Sept. 1</a:t>
            </a:r>
            <a:r>
              <a:rPr lang="en-US" sz="1800" i="1" baseline="30000" dirty="0">
                <a:effectLst/>
                <a:latin typeface="Calibri" panose="020F0502020204030204" pitchFamily="34" charset="0"/>
                <a:ea typeface="Calibri" panose="020F0502020204030204" pitchFamily="34" charset="0"/>
              </a:rPr>
              <a:t>st</a:t>
            </a:r>
            <a:r>
              <a:rPr lang="en-US" sz="1800" i="1" dirty="0">
                <a:effectLst/>
                <a:latin typeface="Calibri" panose="020F0502020204030204" pitchFamily="34" charset="0"/>
                <a:ea typeface="Calibri" panose="020F0502020204030204" pitchFamily="34" charset="0"/>
              </a:rPr>
              <a:t> from 2PM – 3PM online </a:t>
            </a:r>
            <a:endParaRPr lang="en-US" dirty="0"/>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5FA3E603-0EE4-3042-9661-047EB577E4A2}" type="slidenum">
              <a:rPr lang="en-US" smtClean="0"/>
              <a:t>30</a:t>
            </a:fld>
            <a:endParaRPr lang="en-US"/>
          </a:p>
        </p:txBody>
      </p:sp>
    </p:spTree>
    <p:extLst>
      <p:ext uri="{BB962C8B-B14F-4D97-AF65-F5344CB8AC3E}">
        <p14:creationId xmlns:p14="http://schemas.microsoft.com/office/powerpoint/2010/main" val="410396164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baseline="0" dirty="0"/>
          </a:p>
        </p:txBody>
      </p:sp>
      <p:sp>
        <p:nvSpPr>
          <p:cNvPr id="4" name="Slide Number Placeholder 3"/>
          <p:cNvSpPr>
            <a:spLocks noGrp="1"/>
          </p:cNvSpPr>
          <p:nvPr>
            <p:ph type="sldNum" sz="quarter" idx="10"/>
          </p:nvPr>
        </p:nvSpPr>
        <p:spPr/>
        <p:txBody>
          <a:bodyPr/>
          <a:lstStyle/>
          <a:p>
            <a:fld id="{5FA3E603-0EE4-3042-9661-047EB577E4A2}" type="slidenum">
              <a:rPr lang="en-US" smtClean="0"/>
              <a:t>31</a:t>
            </a:fld>
            <a:endParaRPr lang="en-US"/>
          </a:p>
        </p:txBody>
      </p:sp>
    </p:spTree>
    <p:extLst>
      <p:ext uri="{BB962C8B-B14F-4D97-AF65-F5344CB8AC3E}">
        <p14:creationId xmlns:p14="http://schemas.microsoft.com/office/powerpoint/2010/main" val="114548587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FA3E603-0EE4-3042-9661-047EB577E4A2}" type="slidenum">
              <a:rPr lang="en-US" smtClean="0"/>
              <a:t>32</a:t>
            </a:fld>
            <a:endParaRPr lang="en-US"/>
          </a:p>
        </p:txBody>
      </p:sp>
    </p:spTree>
    <p:extLst>
      <p:ext uri="{BB962C8B-B14F-4D97-AF65-F5344CB8AC3E}">
        <p14:creationId xmlns:p14="http://schemas.microsoft.com/office/powerpoint/2010/main" val="8082803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FA3E603-0EE4-3042-9661-047EB577E4A2}" type="slidenum">
              <a:rPr lang="en-US" smtClean="0"/>
              <a:t>5</a:t>
            </a:fld>
            <a:endParaRPr lang="en-US"/>
          </a:p>
        </p:txBody>
      </p:sp>
    </p:spTree>
    <p:extLst>
      <p:ext uri="{BB962C8B-B14F-4D97-AF65-F5344CB8AC3E}">
        <p14:creationId xmlns:p14="http://schemas.microsoft.com/office/powerpoint/2010/main" val="13712784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 of these are reasons to attend the upcoming career fair.</a:t>
            </a:r>
          </a:p>
          <a:p>
            <a:r>
              <a:rPr lang="en-US" dirty="0"/>
              <a:t>If you are seeking an internship, companies at the fair may be hiring and interviewing. </a:t>
            </a:r>
          </a:p>
          <a:p>
            <a:r>
              <a:rPr lang="en-US" dirty="0"/>
              <a:t>If you aren’t seeking an internship, you can still attend group sessions to better understand what companies are in your field of interest, what entry level positions and projects are, and what skills they suggest developing during college to make you stand out during the job search.</a:t>
            </a:r>
          </a:p>
        </p:txBody>
      </p:sp>
      <p:sp>
        <p:nvSpPr>
          <p:cNvPr id="4" name="Slide Number Placeholder 3"/>
          <p:cNvSpPr>
            <a:spLocks noGrp="1"/>
          </p:cNvSpPr>
          <p:nvPr>
            <p:ph type="sldNum" sz="quarter" idx="5"/>
          </p:nvPr>
        </p:nvSpPr>
        <p:spPr/>
        <p:txBody>
          <a:bodyPr/>
          <a:lstStyle/>
          <a:p>
            <a:fld id="{5FA3E603-0EE4-3042-9661-047EB577E4A2}" type="slidenum">
              <a:rPr lang="en-US" smtClean="0"/>
              <a:t>7</a:t>
            </a:fld>
            <a:endParaRPr lang="en-US"/>
          </a:p>
        </p:txBody>
      </p:sp>
    </p:spTree>
    <p:extLst>
      <p:ext uri="{BB962C8B-B14F-4D97-AF65-F5344CB8AC3E}">
        <p14:creationId xmlns:p14="http://schemas.microsoft.com/office/powerpoint/2010/main" val="22695372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Check Handshake for details (times, employers, etc.). Employers are still registering (invites to the fair were just recently sent out). </a:t>
            </a:r>
          </a:p>
          <a:p>
            <a:r>
              <a:rPr lang="en-US" dirty="0"/>
              <a:t>Check out the employers for each of these fairs! You may be surprised to see that an employer of interest may not be attending one of the STEM labeled fairs. </a:t>
            </a:r>
          </a:p>
          <a:p>
            <a:endParaRPr lang="en-US" dirty="0"/>
          </a:p>
          <a:p>
            <a:r>
              <a:rPr lang="en-US" dirty="0"/>
              <a:t>45 employers registered for the 25</a:t>
            </a:r>
            <a:r>
              <a:rPr lang="en-US" baseline="30000" dirty="0"/>
              <a:t>th</a:t>
            </a:r>
            <a:r>
              <a:rPr lang="en-US" dirty="0"/>
              <a:t>. At least 40 internships &amp; co-ops listed.</a:t>
            </a:r>
          </a:p>
          <a:p>
            <a:r>
              <a:rPr lang="en-US" dirty="0"/>
              <a:t>Companies: BCBS, WR-ALC/402 Software Engineering Group (Robins Air Force Base), Fast Enterprises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i="0" baseline="0" dirty="0"/>
          </a:p>
        </p:txBody>
      </p:sp>
      <p:sp>
        <p:nvSpPr>
          <p:cNvPr id="4" name="Slide Number Placeholder 3"/>
          <p:cNvSpPr>
            <a:spLocks noGrp="1"/>
          </p:cNvSpPr>
          <p:nvPr>
            <p:ph type="sldNum" sz="quarter" idx="5"/>
          </p:nvPr>
        </p:nvSpPr>
        <p:spPr/>
        <p:txBody>
          <a:bodyPr/>
          <a:lstStyle/>
          <a:p>
            <a:fld id="{5FA3E603-0EE4-3042-9661-047EB577E4A2}" type="slidenum">
              <a:rPr lang="en-US" smtClean="0"/>
              <a:t>8</a:t>
            </a:fld>
            <a:endParaRPr lang="en-US"/>
          </a:p>
        </p:txBody>
      </p:sp>
    </p:spTree>
    <p:extLst>
      <p:ext uri="{BB962C8B-B14F-4D97-AF65-F5344CB8AC3E}">
        <p14:creationId xmlns:p14="http://schemas.microsoft.com/office/powerpoint/2010/main" val="20818056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If you are like me, your first thought is: how is this going to work. Here’s a quick overview.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dirty="0"/>
              <a:t>Everything is through Handshake.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dirty="0"/>
              <a:t>Group sessions: if interested, but not totally sure.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- 1:1 – super interested in the company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dirty="0"/>
              <a:t>Good news: because the fairs are virtual, you no longer have to commit so much time to attending for only a few employers that may be of interest!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dirty="0"/>
              <a:t>First come, first served. So, register early for companies you are interested in and check back often.</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dirty="0"/>
              <a:t>Flexible scheduling: You can cancel up until a few minutes before your session or one-on-one. </a:t>
            </a:r>
          </a:p>
          <a:p>
            <a:endParaRPr lang="en-US" dirty="0"/>
          </a:p>
        </p:txBody>
      </p:sp>
      <p:sp>
        <p:nvSpPr>
          <p:cNvPr id="4" name="Slide Number Placeholder 3"/>
          <p:cNvSpPr>
            <a:spLocks noGrp="1"/>
          </p:cNvSpPr>
          <p:nvPr>
            <p:ph type="sldNum" sz="quarter" idx="5"/>
          </p:nvPr>
        </p:nvSpPr>
        <p:spPr/>
        <p:txBody>
          <a:bodyPr/>
          <a:lstStyle/>
          <a:p>
            <a:fld id="{5FA3E603-0EE4-3042-9661-047EB577E4A2}" type="slidenum">
              <a:rPr lang="en-US" smtClean="0"/>
              <a:t>9</a:t>
            </a:fld>
            <a:endParaRPr lang="en-US"/>
          </a:p>
        </p:txBody>
      </p:sp>
    </p:spTree>
    <p:extLst>
      <p:ext uri="{BB962C8B-B14F-4D97-AF65-F5344CB8AC3E}">
        <p14:creationId xmlns:p14="http://schemas.microsoft.com/office/powerpoint/2010/main" val="957745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That’s a lot of new information, and the process is very different than in years past. So, the CEC Career Center will host several workshops to help prepare you in the weeks leading up to the fair. While these workshops are focused on topics that are necessary for preparing for the career fairs, they are also important concepts to understand in the job search in general and with all interactions with employers! So, don’t feel like you must plan to attend the fair to attend any of these sessions. </a:t>
            </a:r>
          </a:p>
          <a:p>
            <a:endParaRPr lang="en-US" dirty="0"/>
          </a:p>
          <a:p>
            <a:r>
              <a:rPr lang="en-US" dirty="0"/>
              <a:t>Will be via Blackboard Collaborate. More details to come for these! Look on Handshake for them soon!</a:t>
            </a:r>
          </a:p>
        </p:txBody>
      </p:sp>
      <p:sp>
        <p:nvSpPr>
          <p:cNvPr id="4" name="Slide Number Placeholder 3"/>
          <p:cNvSpPr>
            <a:spLocks noGrp="1"/>
          </p:cNvSpPr>
          <p:nvPr>
            <p:ph type="sldNum" sz="quarter" idx="5"/>
          </p:nvPr>
        </p:nvSpPr>
        <p:spPr/>
        <p:txBody>
          <a:bodyPr/>
          <a:lstStyle/>
          <a:p>
            <a:fld id="{5FA3E603-0EE4-3042-9661-047EB577E4A2}" type="slidenum">
              <a:rPr lang="en-US" smtClean="0"/>
              <a:t>10</a:t>
            </a:fld>
            <a:endParaRPr lang="en-US"/>
          </a:p>
        </p:txBody>
      </p:sp>
    </p:spTree>
    <p:extLst>
      <p:ext uri="{BB962C8B-B14F-4D97-AF65-F5344CB8AC3E}">
        <p14:creationId xmlns:p14="http://schemas.microsoft.com/office/powerpoint/2010/main" val="2842064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In order to make the most of any career fair, there are 4 key success factors that we encourage every student to complete. The first one is to craft a resume that highlights all the relevant experiences and skills you can bring to the table. The second one is to research employers so you know more about what they can do and can answer questions professionally during a one-on-one interaction. The third key success factor is to practice and polish your elevator pitch. By a show of hands, how many of you have heard of an elevator pitch before? Can anyone explain it for me? An elevator pitch is a brief synopsis of your background and experience and is something you would use to sell yourself if you only had 30 seconds with the CEO of your favorite company. The last key success factor is to prepare for the day of by planning what you’re going to wear, what you’re going to bring and how you going to communicate with employers. Today we’re going to go through each of these key success factors in detail and provide you with sample materials to help you make the most of the career fairs we have coming up this semester. </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endParaRPr lang="en-US" baseline="0" dirty="0"/>
          </a:p>
        </p:txBody>
      </p:sp>
      <p:sp>
        <p:nvSpPr>
          <p:cNvPr id="4" name="Slide Number Placeholder 3"/>
          <p:cNvSpPr>
            <a:spLocks noGrp="1"/>
          </p:cNvSpPr>
          <p:nvPr>
            <p:ph type="sldNum" sz="quarter" idx="10"/>
          </p:nvPr>
        </p:nvSpPr>
        <p:spPr/>
        <p:txBody>
          <a:bodyPr/>
          <a:lstStyle/>
          <a:p>
            <a:fld id="{5FA3E603-0EE4-3042-9661-047EB577E4A2}" type="slidenum">
              <a:rPr lang="en-US" smtClean="0"/>
              <a:t>12</a:t>
            </a:fld>
            <a:endParaRPr lang="en-US"/>
          </a:p>
        </p:txBody>
      </p:sp>
    </p:spTree>
    <p:extLst>
      <p:ext uri="{BB962C8B-B14F-4D97-AF65-F5344CB8AC3E}">
        <p14:creationId xmlns:p14="http://schemas.microsoft.com/office/powerpoint/2010/main" val="20834657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Prior</a:t>
            </a:r>
            <a:r>
              <a:rPr lang="en-US" baseline="0" dirty="0"/>
              <a:t> to attending the fair, it is </a:t>
            </a:r>
            <a:r>
              <a:rPr lang="en-US" i="1" baseline="0" dirty="0"/>
              <a:t>crucial</a:t>
            </a:r>
            <a:r>
              <a:rPr lang="en-US" i="0" baseline="0" dirty="0"/>
              <a:t> that you do extensive research on the employers that are attending using Handshake or the Career Fair Plus App. We’ll show you how to identify the employers attending the fair in just a moment. Once you’ve identified those employers, USE YOUR RESOURCES to learn more about them. Ask a family friend that works for your dream company to tell you about what a typical day is like. Scour the company website for their mission statement, and for evidence of how they live out their mission statement daily. If they’re available, look at annual reports to learn about the health of the company. Check out their social media presence on Facebook, Instagram, Twitter, and LinkedIn – that’ll give you some good insight into what’s happening there and what the culture of the company is like. There are a ton of resources you can utilize to learn more about the companies you’re interested in – dig in and learn what you can! Finally, from all of that research, </a:t>
            </a:r>
            <a:r>
              <a:rPr lang="en-US" i="1" baseline="0" dirty="0"/>
              <a:t>narrow your focus</a:t>
            </a:r>
            <a:r>
              <a:rPr lang="en-US" i="0" baseline="0" dirty="0"/>
              <a:t> to prioritize the companies you’d like to speak with. We usually have over 150 employers signed up for the fair, so it would be impossible to talk to every employer. Instead, narrow your list to you top 5 and then have a back up 5 that you will talk to if your top 5 are busy and have small lines of students waiting. By creating two lists, you’ll have a lot of options and a great number of people to connect with, but you won’t be talking to </a:t>
            </a:r>
            <a:r>
              <a:rPr lang="en-US" i="1" baseline="0" dirty="0"/>
              <a:t>so</a:t>
            </a:r>
            <a:r>
              <a:rPr lang="en-US" i="0" baseline="0" dirty="0"/>
              <a:t> many people that you forget what each of them said.</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p:txBody>
      </p:sp>
      <p:sp>
        <p:nvSpPr>
          <p:cNvPr id="4" name="Slide Number Placeholder 3"/>
          <p:cNvSpPr>
            <a:spLocks noGrp="1"/>
          </p:cNvSpPr>
          <p:nvPr>
            <p:ph type="sldNum" sz="quarter" idx="10"/>
          </p:nvPr>
        </p:nvSpPr>
        <p:spPr/>
        <p:txBody>
          <a:bodyPr/>
          <a:lstStyle/>
          <a:p>
            <a:fld id="{5FA3E603-0EE4-3042-9661-047EB577E4A2}" type="slidenum">
              <a:rPr lang="en-US" smtClean="0"/>
              <a:t>13</a:t>
            </a:fld>
            <a:endParaRPr lang="en-US"/>
          </a:p>
        </p:txBody>
      </p:sp>
    </p:spTree>
    <p:extLst>
      <p:ext uri="{BB962C8B-B14F-4D97-AF65-F5344CB8AC3E}">
        <p14:creationId xmlns:p14="http://schemas.microsoft.com/office/powerpoint/2010/main" val="335729431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0C6703-D0F7-E745-A687-AC990D0C464C}"/>
              </a:ext>
            </a:extLst>
          </p:cNvPr>
          <p:cNvSpPr>
            <a:spLocks noGrp="1"/>
          </p:cNvSpPr>
          <p:nvPr>
            <p:ph type="ctrTitle" hasCustomPrompt="1"/>
          </p:nvPr>
        </p:nvSpPr>
        <p:spPr>
          <a:xfrm>
            <a:off x="1524000" y="734056"/>
            <a:ext cx="9144000" cy="2387600"/>
          </a:xfrm>
        </p:spPr>
        <p:txBody>
          <a:bodyPr anchor="b">
            <a:normAutofit/>
          </a:bodyPr>
          <a:lstStyle>
            <a:lvl1pPr algn="ctr">
              <a:defRPr sz="6600" b="1" i="0">
                <a:latin typeface="Berlingske Sans XCn ExtraBold" panose="02000506040000020004" pitchFamily="2" charset="0"/>
              </a:defRPr>
            </a:lvl1pPr>
          </a:lstStyle>
          <a:p>
            <a:r>
              <a:rPr lang="en-US" dirty="0"/>
              <a:t>CLICK TO EDIT MASTER TITLE STYLE</a:t>
            </a:r>
          </a:p>
        </p:txBody>
      </p:sp>
      <p:sp>
        <p:nvSpPr>
          <p:cNvPr id="3" name="Subtitle 2">
            <a:extLst>
              <a:ext uri="{FF2B5EF4-FFF2-40B4-BE49-F238E27FC236}">
                <a16:creationId xmlns:a16="http://schemas.microsoft.com/office/drawing/2014/main" id="{61E6FFF2-58E4-794E-892D-6FF45321C2C0}"/>
              </a:ext>
            </a:extLst>
          </p:cNvPr>
          <p:cNvSpPr>
            <a:spLocks noGrp="1"/>
          </p:cNvSpPr>
          <p:nvPr>
            <p:ph type="subTitle" idx="1"/>
          </p:nvPr>
        </p:nvSpPr>
        <p:spPr>
          <a:xfrm>
            <a:off x="1524000" y="3313939"/>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6" name="Slide Number Placeholder 5">
            <a:extLst>
              <a:ext uri="{FF2B5EF4-FFF2-40B4-BE49-F238E27FC236}">
                <a16:creationId xmlns:a16="http://schemas.microsoft.com/office/drawing/2014/main" id="{1BA7C03E-EF71-2C40-9E45-BF08314EE5F1}"/>
              </a:ext>
            </a:extLst>
          </p:cNvPr>
          <p:cNvSpPr>
            <a:spLocks noGrp="1"/>
          </p:cNvSpPr>
          <p:nvPr>
            <p:ph type="sldNum" sz="quarter" idx="12"/>
          </p:nvPr>
        </p:nvSpPr>
        <p:spPr>
          <a:xfrm>
            <a:off x="838200" y="5991633"/>
            <a:ext cx="2587831" cy="365125"/>
          </a:xfrm>
        </p:spPr>
        <p:txBody>
          <a:bodyPr/>
          <a:lstStyle/>
          <a:p>
            <a:fld id="{B4E9AFF7-6653-6A4D-A979-64D2F5BECA26}" type="slidenum">
              <a:rPr lang="en-US" smtClean="0"/>
              <a:t>‹#›</a:t>
            </a:fld>
            <a:endParaRPr lang="en-US"/>
          </a:p>
        </p:txBody>
      </p:sp>
      <p:pic>
        <p:nvPicPr>
          <p:cNvPr id="9" name="Picture 8">
            <a:extLst>
              <a:ext uri="{FF2B5EF4-FFF2-40B4-BE49-F238E27FC236}">
                <a16:creationId xmlns:a16="http://schemas.microsoft.com/office/drawing/2014/main" id="{C81DC1BB-A980-8448-BB01-0788DE4349F9}"/>
              </a:ext>
            </a:extLst>
          </p:cNvPr>
          <p:cNvPicPr>
            <a:picLocks noChangeAspect="1"/>
          </p:cNvPicPr>
          <p:nvPr userDrawn="1"/>
        </p:nvPicPr>
        <p:blipFill>
          <a:blip r:embed="rId2"/>
          <a:stretch>
            <a:fillRect/>
          </a:stretch>
        </p:blipFill>
        <p:spPr>
          <a:xfrm>
            <a:off x="4509370" y="4429919"/>
            <a:ext cx="3173260" cy="2115507"/>
          </a:xfrm>
          <a:prstGeom prst="rect">
            <a:avLst/>
          </a:prstGeom>
        </p:spPr>
      </p:pic>
    </p:spTree>
    <p:extLst>
      <p:ext uri="{BB962C8B-B14F-4D97-AF65-F5344CB8AC3E}">
        <p14:creationId xmlns:p14="http://schemas.microsoft.com/office/powerpoint/2010/main" val="2957403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secHead" preserve="1">
  <p:cSld name="Conclus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924E78-1993-A540-9F01-A28635FB4893}"/>
              </a:ext>
            </a:extLst>
          </p:cNvPr>
          <p:cNvSpPr>
            <a:spLocks noGrp="1"/>
          </p:cNvSpPr>
          <p:nvPr>
            <p:ph type="title" hasCustomPrompt="1"/>
          </p:nvPr>
        </p:nvSpPr>
        <p:spPr>
          <a:xfrm>
            <a:off x="831850" y="1656521"/>
            <a:ext cx="10515600" cy="2187986"/>
          </a:xfrm>
        </p:spPr>
        <p:txBody>
          <a:bodyPr anchor="t"/>
          <a:lstStyle>
            <a:lvl1pPr algn="ctr">
              <a:defRPr sz="6000">
                <a:solidFill>
                  <a:schemeClr val="bg1"/>
                </a:solidFill>
              </a:defRPr>
            </a:lvl1pPr>
          </a:lstStyle>
          <a:p>
            <a:r>
              <a:rPr lang="en-US" dirty="0"/>
              <a:t>Conclusion</a:t>
            </a:r>
          </a:p>
        </p:txBody>
      </p:sp>
      <p:sp>
        <p:nvSpPr>
          <p:cNvPr id="3" name="Text Placeholder 2">
            <a:extLst>
              <a:ext uri="{FF2B5EF4-FFF2-40B4-BE49-F238E27FC236}">
                <a16:creationId xmlns:a16="http://schemas.microsoft.com/office/drawing/2014/main" id="{2EC1F37B-372F-0146-A20D-449355B25403}"/>
              </a:ext>
            </a:extLst>
          </p:cNvPr>
          <p:cNvSpPr>
            <a:spLocks noGrp="1"/>
          </p:cNvSpPr>
          <p:nvPr>
            <p:ph type="body" idx="1" hasCustomPrompt="1"/>
          </p:nvPr>
        </p:nvSpPr>
        <p:spPr>
          <a:xfrm>
            <a:off x="831850" y="4867949"/>
            <a:ext cx="5493794" cy="1500187"/>
          </a:xfrm>
        </p:spPr>
        <p:txBody>
          <a:bodyPr anchor="b"/>
          <a:lstStyle>
            <a:lvl1pPr marL="0" indent="0" algn="l">
              <a:buNone/>
              <a:defRPr sz="1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Name</a:t>
            </a:r>
          </a:p>
          <a:p>
            <a:pPr lvl="0"/>
            <a:r>
              <a:rPr lang="en-US" dirty="0"/>
              <a:t>Title</a:t>
            </a:r>
          </a:p>
          <a:p>
            <a:pPr lvl="0"/>
            <a:r>
              <a:rPr lang="en-US" dirty="0"/>
              <a:t>Email</a:t>
            </a:r>
          </a:p>
        </p:txBody>
      </p:sp>
      <p:pic>
        <p:nvPicPr>
          <p:cNvPr id="12" name="Picture 11">
            <a:extLst>
              <a:ext uri="{FF2B5EF4-FFF2-40B4-BE49-F238E27FC236}">
                <a16:creationId xmlns:a16="http://schemas.microsoft.com/office/drawing/2014/main" id="{33EDFD73-0710-2244-860D-4BA6234A0E5E}"/>
              </a:ext>
            </a:extLst>
          </p:cNvPr>
          <p:cNvPicPr>
            <a:picLocks noChangeAspect="1"/>
          </p:cNvPicPr>
          <p:nvPr userDrawn="1"/>
        </p:nvPicPr>
        <p:blipFill>
          <a:blip r:embed="rId3"/>
          <a:stretch>
            <a:fillRect/>
          </a:stretch>
        </p:blipFill>
        <p:spPr>
          <a:xfrm>
            <a:off x="8825947" y="5555415"/>
            <a:ext cx="2892287" cy="1205120"/>
          </a:xfrm>
          <a:prstGeom prst="rect">
            <a:avLst/>
          </a:prstGeom>
        </p:spPr>
      </p:pic>
    </p:spTree>
    <p:extLst>
      <p:ext uri="{BB962C8B-B14F-4D97-AF65-F5344CB8AC3E}">
        <p14:creationId xmlns:p14="http://schemas.microsoft.com/office/powerpoint/2010/main" val="37177766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39ED37-4F17-3341-80DD-6302FD9C0346}"/>
              </a:ext>
            </a:extLst>
          </p:cNvPr>
          <p:cNvSpPr>
            <a:spLocks noGrp="1"/>
          </p:cNvSpPr>
          <p:nvPr>
            <p:ph type="title" hasCustomPrompt="1"/>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5456E732-1F86-874D-B35F-F0D15E08E919}"/>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C2C13372-CC48-6246-83C0-B536F3DCA74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B75CF31-8755-3E42-B89A-9D67D96D7102}"/>
              </a:ext>
            </a:extLst>
          </p:cNvPr>
          <p:cNvSpPr>
            <a:spLocks noGrp="1"/>
          </p:cNvSpPr>
          <p:nvPr>
            <p:ph type="sldNum" sz="quarter" idx="12"/>
          </p:nvPr>
        </p:nvSpPr>
        <p:spPr>
          <a:xfrm>
            <a:off x="838200" y="6004323"/>
            <a:ext cx="2635332" cy="365125"/>
          </a:xfrm>
        </p:spPr>
        <p:txBody>
          <a:bodyPr/>
          <a:lstStyle/>
          <a:p>
            <a:fld id="{B4E9AFF7-6653-6A4D-A979-64D2F5BECA26}" type="slidenum">
              <a:rPr lang="en-US" smtClean="0"/>
              <a:t>‹#›</a:t>
            </a:fld>
            <a:endParaRPr lang="en-US"/>
          </a:p>
        </p:txBody>
      </p:sp>
    </p:spTree>
    <p:extLst>
      <p:ext uri="{BB962C8B-B14F-4D97-AF65-F5344CB8AC3E}">
        <p14:creationId xmlns:p14="http://schemas.microsoft.com/office/powerpoint/2010/main" val="3067659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924E78-1993-A540-9F01-A28635FB489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EC1F37B-372F-0146-A20D-449355B25403}"/>
              </a:ext>
            </a:extLst>
          </p:cNvPr>
          <p:cNvSpPr>
            <a:spLocks noGrp="1"/>
          </p:cNvSpPr>
          <p:nvPr>
            <p:ph type="body" idx="1"/>
          </p:nvPr>
        </p:nvSpPr>
        <p:spPr>
          <a:xfrm>
            <a:off x="831850" y="4589463"/>
            <a:ext cx="10515600" cy="120173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5" name="Footer Placeholder 4">
            <a:extLst>
              <a:ext uri="{FF2B5EF4-FFF2-40B4-BE49-F238E27FC236}">
                <a16:creationId xmlns:a16="http://schemas.microsoft.com/office/drawing/2014/main" id="{87ADC64B-5CD5-7341-B6E0-9B4F677F9F9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C918467-A91D-B840-9781-A402C93E7E3A}"/>
              </a:ext>
            </a:extLst>
          </p:cNvPr>
          <p:cNvSpPr>
            <a:spLocks noGrp="1"/>
          </p:cNvSpPr>
          <p:nvPr>
            <p:ph type="sldNum" sz="quarter" idx="12"/>
          </p:nvPr>
        </p:nvSpPr>
        <p:spPr>
          <a:xfrm>
            <a:off x="838200" y="6004322"/>
            <a:ext cx="2665021" cy="365125"/>
          </a:xfrm>
        </p:spPr>
        <p:txBody>
          <a:bodyPr/>
          <a:lstStyle/>
          <a:p>
            <a:fld id="{B4E9AFF7-6653-6A4D-A979-64D2F5BECA26}" type="slidenum">
              <a:rPr lang="en-US" smtClean="0"/>
              <a:t>‹#›</a:t>
            </a:fld>
            <a:endParaRPr lang="en-US"/>
          </a:p>
        </p:txBody>
      </p:sp>
    </p:spTree>
    <p:extLst>
      <p:ext uri="{BB962C8B-B14F-4D97-AF65-F5344CB8AC3E}">
        <p14:creationId xmlns:p14="http://schemas.microsoft.com/office/powerpoint/2010/main" val="38840171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BBC8D6-6BCB-BD4B-B6E0-92A778004EF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BC4099C-8353-F44E-8406-26AC07974CEE}"/>
              </a:ext>
            </a:extLst>
          </p:cNvPr>
          <p:cNvSpPr>
            <a:spLocks noGrp="1"/>
          </p:cNvSpPr>
          <p:nvPr>
            <p:ph sz="half" idx="1"/>
          </p:nvPr>
        </p:nvSpPr>
        <p:spPr>
          <a:xfrm>
            <a:off x="838200" y="1825625"/>
            <a:ext cx="5181600" cy="404376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8F8CC49-08EF-8048-B6B2-BC247008F046}"/>
              </a:ext>
            </a:extLst>
          </p:cNvPr>
          <p:cNvSpPr>
            <a:spLocks noGrp="1"/>
          </p:cNvSpPr>
          <p:nvPr>
            <p:ph sz="half" idx="2"/>
          </p:nvPr>
        </p:nvSpPr>
        <p:spPr>
          <a:xfrm>
            <a:off x="6172200" y="1825625"/>
            <a:ext cx="5181600" cy="404376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82CCBEF1-4544-884E-86EB-5374139098C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277F880-2CCE-9044-8CE8-A7CF47CE5236}"/>
              </a:ext>
            </a:extLst>
          </p:cNvPr>
          <p:cNvSpPr>
            <a:spLocks noGrp="1"/>
          </p:cNvSpPr>
          <p:nvPr>
            <p:ph type="sldNum" sz="quarter" idx="12"/>
          </p:nvPr>
        </p:nvSpPr>
        <p:spPr>
          <a:xfrm>
            <a:off x="838200" y="6004323"/>
            <a:ext cx="2688771" cy="365125"/>
          </a:xfrm>
        </p:spPr>
        <p:txBody>
          <a:bodyPr/>
          <a:lstStyle/>
          <a:p>
            <a:fld id="{B4E9AFF7-6653-6A4D-A979-64D2F5BECA26}" type="slidenum">
              <a:rPr lang="en-US" smtClean="0"/>
              <a:t>‹#›</a:t>
            </a:fld>
            <a:endParaRPr lang="en-US"/>
          </a:p>
        </p:txBody>
      </p:sp>
    </p:spTree>
    <p:extLst>
      <p:ext uri="{BB962C8B-B14F-4D97-AF65-F5344CB8AC3E}">
        <p14:creationId xmlns:p14="http://schemas.microsoft.com/office/powerpoint/2010/main" val="25245327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DCE802-B46A-204D-94D4-E50D913AEE8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AD7812B-2A55-D049-A1C2-A4C973ACA5A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CD58766B-6B24-3B45-B55F-3D85F881F93D}"/>
              </a:ext>
            </a:extLst>
          </p:cNvPr>
          <p:cNvSpPr>
            <a:spLocks noGrp="1"/>
          </p:cNvSpPr>
          <p:nvPr>
            <p:ph sz="half" idx="2"/>
          </p:nvPr>
        </p:nvSpPr>
        <p:spPr>
          <a:xfrm>
            <a:off x="839788" y="2505075"/>
            <a:ext cx="5157787" cy="339214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7A7F728-2418-1540-9191-5FDFA36D85F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A7948585-BFC1-9148-A0B5-07C83C2F21BA}"/>
              </a:ext>
            </a:extLst>
          </p:cNvPr>
          <p:cNvSpPr>
            <a:spLocks noGrp="1"/>
          </p:cNvSpPr>
          <p:nvPr>
            <p:ph sz="quarter" idx="4"/>
          </p:nvPr>
        </p:nvSpPr>
        <p:spPr>
          <a:xfrm>
            <a:off x="6172200" y="2505075"/>
            <a:ext cx="5183188" cy="339214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a:extLst>
              <a:ext uri="{FF2B5EF4-FFF2-40B4-BE49-F238E27FC236}">
                <a16:creationId xmlns:a16="http://schemas.microsoft.com/office/drawing/2014/main" id="{BD1371BF-1A9F-5641-95DB-6C0FE67BBB9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1121846-D4EB-5949-B8F3-E40099164899}"/>
              </a:ext>
            </a:extLst>
          </p:cNvPr>
          <p:cNvSpPr>
            <a:spLocks noGrp="1"/>
          </p:cNvSpPr>
          <p:nvPr>
            <p:ph type="sldNum" sz="quarter" idx="12"/>
          </p:nvPr>
        </p:nvSpPr>
        <p:spPr>
          <a:xfrm>
            <a:off x="838200" y="6004323"/>
            <a:ext cx="2682834" cy="365125"/>
          </a:xfrm>
        </p:spPr>
        <p:txBody>
          <a:bodyPr/>
          <a:lstStyle/>
          <a:p>
            <a:fld id="{B4E9AFF7-6653-6A4D-A979-64D2F5BECA26}" type="slidenum">
              <a:rPr lang="en-US" smtClean="0"/>
              <a:t>‹#›</a:t>
            </a:fld>
            <a:endParaRPr lang="en-US"/>
          </a:p>
        </p:txBody>
      </p:sp>
    </p:spTree>
    <p:extLst>
      <p:ext uri="{BB962C8B-B14F-4D97-AF65-F5344CB8AC3E}">
        <p14:creationId xmlns:p14="http://schemas.microsoft.com/office/powerpoint/2010/main" val="1645830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E59A27-C210-CF48-97F8-943B5EBAC6EC}"/>
              </a:ext>
            </a:extLst>
          </p:cNvPr>
          <p:cNvSpPr>
            <a:spLocks noGrp="1"/>
          </p:cNvSpPr>
          <p:nvPr>
            <p:ph type="title"/>
          </p:nvPr>
        </p:nvSpPr>
        <p:spPr/>
        <p:txBody>
          <a:bodyPr/>
          <a:lstStyle/>
          <a:p>
            <a:r>
              <a:rPr lang="en-US"/>
              <a:t>Click to edit Master title style</a:t>
            </a:r>
          </a:p>
        </p:txBody>
      </p:sp>
      <p:sp>
        <p:nvSpPr>
          <p:cNvPr id="4" name="Footer Placeholder 3">
            <a:extLst>
              <a:ext uri="{FF2B5EF4-FFF2-40B4-BE49-F238E27FC236}">
                <a16:creationId xmlns:a16="http://schemas.microsoft.com/office/drawing/2014/main" id="{385EC86A-0D15-764F-AA81-41016E208EA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B633FAA-B5EA-C54D-A18B-17F16CA5F110}"/>
              </a:ext>
            </a:extLst>
          </p:cNvPr>
          <p:cNvSpPr>
            <a:spLocks noGrp="1"/>
          </p:cNvSpPr>
          <p:nvPr>
            <p:ph type="sldNum" sz="quarter" idx="12"/>
          </p:nvPr>
        </p:nvSpPr>
        <p:spPr>
          <a:xfrm>
            <a:off x="838200" y="6005974"/>
            <a:ext cx="2670958" cy="365125"/>
          </a:xfrm>
        </p:spPr>
        <p:txBody>
          <a:bodyPr/>
          <a:lstStyle/>
          <a:p>
            <a:fld id="{B4E9AFF7-6653-6A4D-A979-64D2F5BECA26}" type="slidenum">
              <a:rPr lang="en-US" smtClean="0"/>
              <a:t>‹#›</a:t>
            </a:fld>
            <a:endParaRPr lang="en-US"/>
          </a:p>
        </p:txBody>
      </p:sp>
    </p:spTree>
    <p:extLst>
      <p:ext uri="{BB962C8B-B14F-4D97-AF65-F5344CB8AC3E}">
        <p14:creationId xmlns:p14="http://schemas.microsoft.com/office/powerpoint/2010/main" val="29712243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7AE991BC-E157-B340-860E-81A4EBD04B2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26805CF-1707-5749-8109-20FA44953EE0}"/>
              </a:ext>
            </a:extLst>
          </p:cNvPr>
          <p:cNvSpPr>
            <a:spLocks noGrp="1"/>
          </p:cNvSpPr>
          <p:nvPr>
            <p:ph type="sldNum" sz="quarter" idx="12"/>
          </p:nvPr>
        </p:nvSpPr>
        <p:spPr>
          <a:xfrm>
            <a:off x="838200" y="6004322"/>
            <a:ext cx="2605644" cy="365125"/>
          </a:xfrm>
        </p:spPr>
        <p:txBody>
          <a:bodyPr/>
          <a:lstStyle/>
          <a:p>
            <a:fld id="{B4E9AFF7-6653-6A4D-A979-64D2F5BECA26}" type="slidenum">
              <a:rPr lang="en-US" smtClean="0"/>
              <a:t>‹#›</a:t>
            </a:fld>
            <a:endParaRPr lang="en-US"/>
          </a:p>
        </p:txBody>
      </p:sp>
    </p:spTree>
    <p:extLst>
      <p:ext uri="{BB962C8B-B14F-4D97-AF65-F5344CB8AC3E}">
        <p14:creationId xmlns:p14="http://schemas.microsoft.com/office/powerpoint/2010/main" val="6947464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B654A1-6207-5141-AAB1-9A7630DA988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D39F95B-0887-9F4F-BA1C-0B9CBE5AED2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D6515B1-8A32-AB43-82F2-51A60BC2E38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6" name="Footer Placeholder 5">
            <a:extLst>
              <a:ext uri="{FF2B5EF4-FFF2-40B4-BE49-F238E27FC236}">
                <a16:creationId xmlns:a16="http://schemas.microsoft.com/office/drawing/2014/main" id="{5FC3D973-68F9-5B46-A3D8-B7AF20B00EA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4AA68CE-A588-FE4D-9C1E-5BE4A1A82F81}"/>
              </a:ext>
            </a:extLst>
          </p:cNvPr>
          <p:cNvSpPr>
            <a:spLocks noGrp="1"/>
          </p:cNvSpPr>
          <p:nvPr>
            <p:ph type="sldNum" sz="quarter" idx="12"/>
          </p:nvPr>
        </p:nvSpPr>
        <p:spPr>
          <a:xfrm>
            <a:off x="838200" y="6004323"/>
            <a:ext cx="2670958" cy="365125"/>
          </a:xfrm>
        </p:spPr>
        <p:txBody>
          <a:bodyPr/>
          <a:lstStyle/>
          <a:p>
            <a:fld id="{B4E9AFF7-6653-6A4D-A979-64D2F5BECA26}" type="slidenum">
              <a:rPr lang="en-US" smtClean="0"/>
              <a:t>‹#›</a:t>
            </a:fld>
            <a:endParaRPr lang="en-US"/>
          </a:p>
        </p:txBody>
      </p:sp>
    </p:spTree>
    <p:extLst>
      <p:ext uri="{BB962C8B-B14F-4D97-AF65-F5344CB8AC3E}">
        <p14:creationId xmlns:p14="http://schemas.microsoft.com/office/powerpoint/2010/main" val="29483302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A75185-7056-B946-8F27-7890BB2A345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A0AF3B6-3151-9346-B00D-EBED7ED75F0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CA5EF208-3C62-3840-A816-A69F27E0BF4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6" name="Footer Placeholder 5">
            <a:extLst>
              <a:ext uri="{FF2B5EF4-FFF2-40B4-BE49-F238E27FC236}">
                <a16:creationId xmlns:a16="http://schemas.microsoft.com/office/drawing/2014/main" id="{AB0C1DD0-6624-6048-953E-41055A0D34C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74C492C-9027-2B43-9637-56046A0631C2}"/>
              </a:ext>
            </a:extLst>
          </p:cNvPr>
          <p:cNvSpPr>
            <a:spLocks noGrp="1"/>
          </p:cNvSpPr>
          <p:nvPr>
            <p:ph type="sldNum" sz="quarter" idx="12"/>
          </p:nvPr>
        </p:nvSpPr>
        <p:spPr>
          <a:xfrm>
            <a:off x="838200" y="6004323"/>
            <a:ext cx="2676896" cy="365125"/>
          </a:xfrm>
        </p:spPr>
        <p:txBody>
          <a:bodyPr/>
          <a:lstStyle/>
          <a:p>
            <a:fld id="{B4E9AFF7-6653-6A4D-A979-64D2F5BECA26}" type="slidenum">
              <a:rPr lang="en-US" smtClean="0"/>
              <a:t>‹#›</a:t>
            </a:fld>
            <a:endParaRPr lang="en-US"/>
          </a:p>
        </p:txBody>
      </p:sp>
    </p:spTree>
    <p:extLst>
      <p:ext uri="{BB962C8B-B14F-4D97-AF65-F5344CB8AC3E}">
        <p14:creationId xmlns:p14="http://schemas.microsoft.com/office/powerpoint/2010/main" val="21284030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2">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34BC199-4655-F541-83EE-721E1D08644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45445D78-BC86-6C4A-8173-07BC8BF4F06C}"/>
              </a:ext>
            </a:extLst>
          </p:cNvPr>
          <p:cNvSpPr>
            <a:spLocks noGrp="1"/>
          </p:cNvSpPr>
          <p:nvPr>
            <p:ph type="body" idx="1"/>
          </p:nvPr>
        </p:nvSpPr>
        <p:spPr>
          <a:xfrm>
            <a:off x="838200" y="1825625"/>
            <a:ext cx="10515600" cy="3992079"/>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4989E362-4DC4-BA42-AD46-DCFCBF72CE19}"/>
              </a:ext>
            </a:extLst>
          </p:cNvPr>
          <p:cNvSpPr>
            <a:spLocks noGrp="1"/>
          </p:cNvSpPr>
          <p:nvPr>
            <p:ph type="ftr" sz="quarter" idx="3"/>
          </p:nvPr>
        </p:nvSpPr>
        <p:spPr>
          <a:xfrm>
            <a:off x="4038600" y="6004323"/>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E75AB465-CD1B-7A41-8A74-7F4A07B23239}"/>
              </a:ext>
            </a:extLst>
          </p:cNvPr>
          <p:cNvSpPr>
            <a:spLocks noGrp="1"/>
          </p:cNvSpPr>
          <p:nvPr>
            <p:ph type="sldNum" sz="quarter" idx="4"/>
          </p:nvPr>
        </p:nvSpPr>
        <p:spPr>
          <a:xfrm>
            <a:off x="838200" y="6004323"/>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E9AFF7-6653-6A4D-A979-64D2F5BECA26}" type="slidenum">
              <a:rPr lang="en-US" smtClean="0"/>
              <a:pPr/>
              <a:t>‹#›</a:t>
            </a:fld>
            <a:endParaRPr lang="en-US" dirty="0"/>
          </a:p>
        </p:txBody>
      </p:sp>
      <p:pic>
        <p:nvPicPr>
          <p:cNvPr id="12" name="Picture 11">
            <a:extLst>
              <a:ext uri="{FF2B5EF4-FFF2-40B4-BE49-F238E27FC236}">
                <a16:creationId xmlns:a16="http://schemas.microsoft.com/office/drawing/2014/main" id="{6A0032F1-0121-BE4C-B781-236291AD7975}"/>
              </a:ext>
            </a:extLst>
          </p:cNvPr>
          <p:cNvPicPr>
            <a:picLocks noChangeAspect="1"/>
          </p:cNvPicPr>
          <p:nvPr userDrawn="1"/>
        </p:nvPicPr>
        <p:blipFill rotWithShape="1">
          <a:blip r:embed="rId13"/>
          <a:srcRect l="6753" t="32288" r="7080" b="30327"/>
          <a:stretch/>
        </p:blipFill>
        <p:spPr>
          <a:xfrm>
            <a:off x="9022846" y="5946775"/>
            <a:ext cx="2695388" cy="487282"/>
          </a:xfrm>
          <a:prstGeom prst="rect">
            <a:avLst/>
          </a:prstGeom>
        </p:spPr>
      </p:pic>
    </p:spTree>
    <p:extLst>
      <p:ext uri="{BB962C8B-B14F-4D97-AF65-F5344CB8AC3E}">
        <p14:creationId xmlns:p14="http://schemas.microsoft.com/office/powerpoint/2010/main" val="22071300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xStyles>
    <p:titleStyle>
      <a:lvl1pPr algn="l" defTabSz="914400" rtl="0" eaLnBrk="1" latinLnBrk="0" hangingPunct="1">
        <a:lnSpc>
          <a:spcPct val="90000"/>
        </a:lnSpc>
        <a:spcBef>
          <a:spcPct val="0"/>
        </a:spcBef>
        <a:buNone/>
        <a:defRPr sz="5400" b="1" i="0" kern="1200" cap="all" baseline="0">
          <a:solidFill>
            <a:schemeClr val="tx1"/>
          </a:solidFill>
          <a:latin typeface="Berlingske Sans XCn ExtraBold" panose="02000506040000020004"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b="0" i="0" kern="1200">
          <a:solidFill>
            <a:schemeClr val="tx1"/>
          </a:solidFill>
          <a:latin typeface="Berlingske Sans" panose="02000503050000020004"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b="0" i="0" kern="1200">
          <a:solidFill>
            <a:schemeClr val="tx1"/>
          </a:solidFill>
          <a:latin typeface="Berlingske Sans" panose="02000503050000020004"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Berlingske Sans" panose="02000503050000020004"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Berlingske Sans" panose="02000503050000020004"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Berlingske Sans" panose="02000503050000020004"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sc.joinhandshake.com/events/554318/share_preview"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hyperlink" Target="https://sc.joinhandshake.com/events/548347/share_preview" TargetMode="External"/><Relationship Id="rId4" Type="http://schemas.openxmlformats.org/officeDocument/2006/relationships/hyperlink" Target="https://sc.joinhandshake.com/events/555078/share_preview"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21.svg"/></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4.svg"/></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6.sv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29.sv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www.sc.edu/about/offices_and_divisions/career_center/documents/students_researchemployers.pdf"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forms.office.com/Pages/ResponsePage.aspx?id=GUsqSzXRDkKLsrHNI4mYzPBR7LwrtPlOvg4OJrio0mpUQVk0SUlCNUw1QzNDMzNCRjBPTUFTQVNMSi4u" TargetMode="Externa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8" Type="http://schemas.openxmlformats.org/officeDocument/2006/relationships/hyperlink" Target="https://www.usajobs.gov/" TargetMode="External"/><Relationship Id="rId3" Type="http://schemas.openxmlformats.org/officeDocument/2006/relationships/hyperlink" Target="sc.joinhandshake.com" TargetMode="External"/><Relationship Id="rId7" Type="http://schemas.openxmlformats.org/officeDocument/2006/relationships/hyperlink" Target="https://www.acm.org/" TargetMode="External"/><Relationship Id="rId12" Type="http://schemas.openxmlformats.org/officeDocument/2006/relationships/image" Target="../media/image30.jp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hyperlink" Target="http://www.linkedin.com/" TargetMode="External"/><Relationship Id="rId11" Type="http://schemas.openxmlformats.org/officeDocument/2006/relationships/hyperlink" Target="https://www.dice.com/" TargetMode="External"/><Relationship Id="rId5" Type="http://schemas.openxmlformats.org/officeDocument/2006/relationships/hyperlink" Target="https://www.careershift.com/?sc=sc" TargetMode="External"/><Relationship Id="rId10" Type="http://schemas.openxmlformats.org/officeDocument/2006/relationships/hyperlink" Target="https://www.computerscience.org/resources/jobs-in-computer-science/" TargetMode="External"/><Relationship Id="rId4" Type="http://schemas.openxmlformats.org/officeDocument/2006/relationships/hyperlink" Target="https://www.engineerjobs.com/" TargetMode="External"/><Relationship Id="rId9" Type="http://schemas.openxmlformats.org/officeDocument/2006/relationships/hyperlink" Target="https://covintern.com/jobs/" TargetMode="Externa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1.png"/><Relationship Id="rId7" Type="http://schemas.openxmlformats.org/officeDocument/2006/relationships/image" Target="../media/image35.svg"/><Relationship Id="rId2" Type="http://schemas.openxmlformats.org/officeDocument/2006/relationships/notesSlide" Target="../notesSlides/notesSlide26.xml"/><Relationship Id="rId1" Type="http://schemas.openxmlformats.org/officeDocument/2006/relationships/slideLayout" Target="../slideLayouts/slideLayout10.xml"/><Relationship Id="rId6" Type="http://schemas.openxmlformats.org/officeDocument/2006/relationships/image" Target="../media/image34.png"/><Relationship Id="rId5" Type="http://schemas.openxmlformats.org/officeDocument/2006/relationships/image" Target="../media/image33.svg"/><Relationship Id="rId10" Type="http://schemas.openxmlformats.org/officeDocument/2006/relationships/image" Target="../media/image38.jpeg"/><Relationship Id="rId4" Type="http://schemas.openxmlformats.org/officeDocument/2006/relationships/image" Target="../media/image32.png"/><Relationship Id="rId9" Type="http://schemas.openxmlformats.org/officeDocument/2006/relationships/image" Target="../media/image37.sv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hyperlink" Target="https://www.sc.edu/about/offices_and_divisions/career_center/index.php"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trello.com/b/4AoMPvci/career-center-student-toolbox"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3.svg"/></Relationships>
</file>

<file path=ppt/slides/_rels/slide8.xml.rels><?xml version="1.0" encoding="UTF-8" standalone="yes"?>
<Relationships xmlns="http://schemas.openxmlformats.org/package/2006/relationships"><Relationship Id="rId8" Type="http://schemas.openxmlformats.org/officeDocument/2006/relationships/hyperlink" Target="https://sc.joinhandshake.com/career_fairs/17314/student_preview?token=rqrsHHpBMfEu7_U42KgDflkqLByvfn3NpbsAxXXX0795mabEBGrR7w" TargetMode="External"/><Relationship Id="rId3" Type="http://schemas.openxmlformats.org/officeDocument/2006/relationships/hyperlink" Target="https://sc.joinhandshake.com/career_fairs/17030/student_preview?token=VSTQjKNIFy7GuBsuYmZwPy8pP4-qUhEhhua8oQ9Yi3uqy2t4Xh5cmQ" TargetMode="External"/><Relationship Id="rId7" Type="http://schemas.openxmlformats.org/officeDocument/2006/relationships/hyperlink" Target="https://sc.joinhandshake.com/career_fairs/16849/student_preview?token=VHXjd6xZ3VxvEK2H7JweqryH1ZUwvR1oMgVFKwfc6lkiufwC6yDypg"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hyperlink" Target="https://sc.joinhandshake.com/career_fairs/17313/student_preview?token=Z5FtPC5sYbpuaqu-sulCIsDFbtRPVDQzLbjul_sJpBBhzBL8O4X_LQ" TargetMode="External"/><Relationship Id="rId5" Type="http://schemas.openxmlformats.org/officeDocument/2006/relationships/hyperlink" Target="https://sc.joinhandshake.com/career_fairs/17312/student_preview?token=P6mHGaUw7-j8V6sFJihZY_SeBkBmCXxPxlCciJhDVUBjWn3d3muAxA" TargetMode="External"/><Relationship Id="rId4" Type="http://schemas.openxmlformats.org/officeDocument/2006/relationships/hyperlink" Target="https://sc.joinhandshake.com/career_fairs/17184/student_preview?token=gecRVWmr-sn6QKQmFRt-ubgk8tF6uYHmzfac7zihvI__tsl4VPFDUA"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05000" y="1547759"/>
            <a:ext cx="8382000" cy="1308860"/>
          </a:xfrm>
        </p:spPr>
        <p:txBody>
          <a:bodyPr>
            <a:normAutofit fontScale="90000"/>
          </a:bodyPr>
          <a:lstStyle/>
          <a:p>
            <a:r>
              <a:rPr lang="en-US" dirty="0"/>
              <a:t>Career Fair prep &amp; </a:t>
            </a:r>
            <a:br>
              <a:rPr lang="en-US" dirty="0"/>
            </a:br>
            <a:r>
              <a:rPr lang="en-US" dirty="0"/>
              <a:t>the internship search</a:t>
            </a:r>
          </a:p>
        </p:txBody>
      </p:sp>
      <p:pic>
        <p:nvPicPr>
          <p:cNvPr id="4" name="Picture 3">
            <a:extLst>
              <a:ext uri="{FF2B5EF4-FFF2-40B4-BE49-F238E27FC236}">
                <a16:creationId xmlns:a16="http://schemas.microsoft.com/office/drawing/2014/main" id="{C3504643-9622-41BD-83E4-A248D975CF0F}"/>
              </a:ext>
            </a:extLst>
          </p:cNvPr>
          <p:cNvPicPr>
            <a:picLocks noChangeAspect="1"/>
          </p:cNvPicPr>
          <p:nvPr/>
        </p:nvPicPr>
        <p:blipFill>
          <a:blip r:embed="rId3"/>
          <a:stretch>
            <a:fillRect/>
          </a:stretch>
        </p:blipFill>
        <p:spPr>
          <a:xfrm>
            <a:off x="2286000" y="4645723"/>
            <a:ext cx="7620000" cy="1597152"/>
          </a:xfrm>
          <a:prstGeom prst="rect">
            <a:avLst/>
          </a:prstGeom>
        </p:spPr>
      </p:pic>
      <p:sp>
        <p:nvSpPr>
          <p:cNvPr id="3" name="Subtitle 2"/>
          <p:cNvSpPr>
            <a:spLocks noGrp="1"/>
          </p:cNvSpPr>
          <p:nvPr>
            <p:ph type="subTitle" idx="1"/>
          </p:nvPr>
        </p:nvSpPr>
        <p:spPr>
          <a:xfrm>
            <a:off x="1524000" y="3443150"/>
            <a:ext cx="9144000" cy="1308859"/>
          </a:xfrm>
        </p:spPr>
        <p:txBody>
          <a:bodyPr>
            <a:normAutofit/>
          </a:bodyPr>
          <a:lstStyle/>
          <a:p>
            <a:r>
              <a:rPr lang="en-US" sz="2800" dirty="0"/>
              <a:t>College of Engineering and Computing Career Center </a:t>
            </a:r>
          </a:p>
          <a:p>
            <a:r>
              <a:rPr lang="en-US" sz="2800" dirty="0"/>
              <a:t>Taryn Asbury</a:t>
            </a:r>
          </a:p>
        </p:txBody>
      </p:sp>
    </p:spTree>
    <p:extLst>
      <p:ext uri="{BB962C8B-B14F-4D97-AF65-F5344CB8AC3E}">
        <p14:creationId xmlns:p14="http://schemas.microsoft.com/office/powerpoint/2010/main" val="2527823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D8BFF5-3AC8-430E-80CA-2A1C85B1995F}"/>
              </a:ext>
            </a:extLst>
          </p:cNvPr>
          <p:cNvSpPr>
            <a:spLocks noGrp="1"/>
          </p:cNvSpPr>
          <p:nvPr>
            <p:ph type="title"/>
          </p:nvPr>
        </p:nvSpPr>
        <p:spPr/>
        <p:txBody>
          <a:bodyPr>
            <a:normAutofit fontScale="90000"/>
          </a:bodyPr>
          <a:lstStyle/>
          <a:p>
            <a:r>
              <a:rPr lang="en-US" dirty="0"/>
              <a:t>CEC Career Fair Prep workshops</a:t>
            </a:r>
          </a:p>
        </p:txBody>
      </p:sp>
      <p:sp>
        <p:nvSpPr>
          <p:cNvPr id="3" name="Content Placeholder 2">
            <a:extLst>
              <a:ext uri="{FF2B5EF4-FFF2-40B4-BE49-F238E27FC236}">
                <a16:creationId xmlns:a16="http://schemas.microsoft.com/office/drawing/2014/main" id="{EDBA41A1-90AB-4F08-8326-50F2A3824055}"/>
              </a:ext>
            </a:extLst>
          </p:cNvPr>
          <p:cNvSpPr>
            <a:spLocks noGrp="1"/>
          </p:cNvSpPr>
          <p:nvPr>
            <p:ph idx="1"/>
          </p:nvPr>
        </p:nvSpPr>
        <p:spPr>
          <a:xfrm>
            <a:off x="838200" y="1825625"/>
            <a:ext cx="10515600" cy="4371975"/>
          </a:xfrm>
        </p:spPr>
        <p:txBody>
          <a:bodyPr/>
          <a:lstStyle/>
          <a:p>
            <a:r>
              <a:rPr lang="en-US" dirty="0"/>
              <a:t>Friday, September 11</a:t>
            </a:r>
            <a:r>
              <a:rPr lang="en-US" baseline="30000" dirty="0"/>
              <a:t>th</a:t>
            </a:r>
            <a:r>
              <a:rPr lang="en-US" dirty="0"/>
              <a:t> </a:t>
            </a:r>
          </a:p>
          <a:p>
            <a:pPr lvl="1"/>
            <a:r>
              <a:rPr lang="en-US" i="1" dirty="0"/>
              <a:t>12:00 noon</a:t>
            </a:r>
            <a:r>
              <a:rPr lang="en-US" dirty="0"/>
              <a:t>: </a:t>
            </a:r>
            <a:r>
              <a:rPr lang="en-US" dirty="0">
                <a:hlinkClick r:id="rId3"/>
              </a:rPr>
              <a:t>Researching Employers &amp; Using Employer Research at the Fair </a:t>
            </a:r>
            <a:endParaRPr lang="en-US" dirty="0"/>
          </a:p>
          <a:p>
            <a:r>
              <a:rPr lang="en-US" dirty="0"/>
              <a:t>Friday, September 18</a:t>
            </a:r>
            <a:r>
              <a:rPr lang="en-US" baseline="30000" dirty="0"/>
              <a:t>th</a:t>
            </a:r>
            <a:r>
              <a:rPr lang="en-US" dirty="0"/>
              <a:t> </a:t>
            </a:r>
          </a:p>
          <a:p>
            <a:pPr lvl="1"/>
            <a:r>
              <a:rPr lang="en-US" i="1" dirty="0"/>
              <a:t>12:00 noon</a:t>
            </a:r>
            <a:r>
              <a:rPr lang="en-US" dirty="0"/>
              <a:t>: </a:t>
            </a:r>
            <a:r>
              <a:rPr lang="en-US" dirty="0">
                <a:hlinkClick r:id="rId4"/>
              </a:rPr>
              <a:t>Preparing Handshake &amp; Social Media Profiles for the Fair </a:t>
            </a:r>
            <a:endParaRPr lang="en-US" dirty="0"/>
          </a:p>
          <a:p>
            <a:pPr lvl="1"/>
            <a:r>
              <a:rPr lang="en-US" i="1" dirty="0"/>
              <a:t>3:30pm</a:t>
            </a:r>
            <a:r>
              <a:rPr lang="en-US" dirty="0"/>
              <a:t>: </a:t>
            </a:r>
            <a:r>
              <a:rPr lang="en-US" dirty="0">
                <a:hlinkClick r:id="rId5"/>
              </a:rPr>
              <a:t>Maximizing Your 10-Minute Individual Sessions</a:t>
            </a:r>
            <a:endParaRPr lang="en-US" dirty="0"/>
          </a:p>
        </p:txBody>
      </p:sp>
    </p:spTree>
    <p:extLst>
      <p:ext uri="{BB962C8B-B14F-4D97-AF65-F5344CB8AC3E}">
        <p14:creationId xmlns:p14="http://schemas.microsoft.com/office/powerpoint/2010/main" val="35701529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18321C-BEE7-4070-93FD-27D0585627DA}"/>
              </a:ext>
            </a:extLst>
          </p:cNvPr>
          <p:cNvSpPr>
            <a:spLocks noGrp="1"/>
          </p:cNvSpPr>
          <p:nvPr>
            <p:ph type="title"/>
          </p:nvPr>
        </p:nvSpPr>
        <p:spPr>
          <a:xfrm>
            <a:off x="3260784" y="2926976"/>
            <a:ext cx="7177177" cy="2300632"/>
          </a:xfrm>
        </p:spPr>
        <p:txBody>
          <a:bodyPr>
            <a:normAutofit fontScale="90000"/>
          </a:bodyPr>
          <a:lstStyle/>
          <a:p>
            <a:pPr algn="ctr"/>
            <a:r>
              <a:rPr lang="en-US" dirty="0"/>
              <a:t>What do you need to do to prepare for: </a:t>
            </a:r>
            <a:br>
              <a:rPr lang="en-US" dirty="0"/>
            </a:br>
            <a:r>
              <a:rPr lang="en-US" dirty="0"/>
              <a:t>- a virtual career fair? </a:t>
            </a:r>
            <a:br>
              <a:rPr lang="en-US" dirty="0"/>
            </a:br>
            <a:r>
              <a:rPr lang="en-US" dirty="0"/>
              <a:t>- an internship search?</a:t>
            </a:r>
          </a:p>
        </p:txBody>
      </p:sp>
      <p:sp>
        <p:nvSpPr>
          <p:cNvPr id="5" name="Subtitle 2">
            <a:extLst>
              <a:ext uri="{FF2B5EF4-FFF2-40B4-BE49-F238E27FC236}">
                <a16:creationId xmlns:a16="http://schemas.microsoft.com/office/drawing/2014/main" id="{7AB1518D-5DA7-4278-9EAA-F451A001777B}"/>
              </a:ext>
            </a:extLst>
          </p:cNvPr>
          <p:cNvSpPr txBox="1">
            <a:spLocks/>
          </p:cNvSpPr>
          <p:nvPr/>
        </p:nvSpPr>
        <p:spPr>
          <a:xfrm rot="20823563">
            <a:off x="1183222" y="1610524"/>
            <a:ext cx="1935659" cy="148685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3200" b="0" i="0" kern="1200">
                <a:solidFill>
                  <a:schemeClr val="tx1"/>
                </a:solidFill>
                <a:latin typeface="Berlingske Sans" panose="02000503050000020004"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b="0" i="0" kern="1200">
                <a:solidFill>
                  <a:schemeClr val="tx1"/>
                </a:solidFill>
                <a:latin typeface="Berlingske Sans" panose="02000503050000020004"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Berlingske Sans" panose="02000503050000020004"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Berlingske Sans" panose="02000503050000020004"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Berlingske Sans" panose="02000503050000020004"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600" dirty="0"/>
              <a:t>Use the chat box!</a:t>
            </a:r>
          </a:p>
        </p:txBody>
      </p:sp>
      <p:pic>
        <p:nvPicPr>
          <p:cNvPr id="7" name="Graphic 6" descr="Speech">
            <a:extLst>
              <a:ext uri="{FF2B5EF4-FFF2-40B4-BE49-F238E27FC236}">
                <a16:creationId xmlns:a16="http://schemas.microsoft.com/office/drawing/2014/main" id="{CC5258DA-F4FC-443D-B6A5-E3E0397DE27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20819487">
            <a:off x="-103510" y="517963"/>
            <a:ext cx="4509122" cy="3671977"/>
          </a:xfrm>
          <a:prstGeom prst="rect">
            <a:avLst/>
          </a:prstGeom>
        </p:spPr>
      </p:pic>
    </p:spTree>
    <p:extLst>
      <p:ext uri="{BB962C8B-B14F-4D97-AF65-F5344CB8AC3E}">
        <p14:creationId xmlns:p14="http://schemas.microsoft.com/office/powerpoint/2010/main" val="23723125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a:t>4 Key success factors </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1" y="4096218"/>
            <a:ext cx="1660604" cy="1660604"/>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54664" y="1676400"/>
            <a:ext cx="1671637" cy="1671637"/>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24043" y="1704975"/>
            <a:ext cx="1643062" cy="1643062"/>
          </a:xfrm>
          <a:prstGeom prst="rect">
            <a:avLst/>
          </a:prstGeom>
        </p:spPr>
      </p:pic>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524500" y="3913099"/>
            <a:ext cx="1671637" cy="1718630"/>
          </a:xfrm>
          <a:prstGeom prst="rect">
            <a:avLst/>
          </a:prstGeom>
        </p:spPr>
      </p:pic>
      <p:sp>
        <p:nvSpPr>
          <p:cNvPr id="13" name="Content Placeholder 2"/>
          <p:cNvSpPr>
            <a:spLocks noGrp="1"/>
          </p:cNvSpPr>
          <p:nvPr>
            <p:ph idx="1"/>
          </p:nvPr>
        </p:nvSpPr>
        <p:spPr>
          <a:xfrm>
            <a:off x="2498805" y="1835575"/>
            <a:ext cx="2298193" cy="1206587"/>
          </a:xfrm>
        </p:spPr>
        <p:txBody>
          <a:bodyPr>
            <a:noAutofit/>
          </a:bodyPr>
          <a:lstStyle/>
          <a:p>
            <a:pPr marL="0" indent="0" algn="ctr">
              <a:lnSpc>
                <a:spcPct val="100000"/>
              </a:lnSpc>
              <a:spcBef>
                <a:spcPts val="0"/>
              </a:spcBef>
              <a:buNone/>
            </a:pPr>
            <a:r>
              <a:rPr lang="en-US" dirty="0"/>
              <a:t>Craft Your Professional Documents </a:t>
            </a:r>
          </a:p>
          <a:p>
            <a:pPr>
              <a:lnSpc>
                <a:spcPct val="100000"/>
              </a:lnSpc>
              <a:spcBef>
                <a:spcPts val="0"/>
              </a:spcBef>
            </a:pPr>
            <a:endParaRPr lang="en-US" dirty="0"/>
          </a:p>
        </p:txBody>
      </p:sp>
      <p:sp>
        <p:nvSpPr>
          <p:cNvPr id="14" name="Content Placeholder 2"/>
          <p:cNvSpPr txBox="1">
            <a:spLocks/>
          </p:cNvSpPr>
          <p:nvPr/>
        </p:nvSpPr>
        <p:spPr>
          <a:xfrm>
            <a:off x="7163672" y="1891418"/>
            <a:ext cx="2237503" cy="120658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3200" b="0" i="0" kern="1200">
                <a:solidFill>
                  <a:schemeClr val="tx1"/>
                </a:solidFill>
                <a:latin typeface="Berlingske Sans" panose="02000503050000020004"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b="0" i="0" kern="1200">
                <a:solidFill>
                  <a:schemeClr val="tx1"/>
                </a:solidFill>
                <a:latin typeface="Berlingske Sans" panose="02000503050000020004"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Berlingske Sans" panose="02000503050000020004"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Berlingske Sans" panose="02000503050000020004"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Berlingske Sans" panose="02000503050000020004"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Font typeface="Arial" panose="020B0604020202020204" pitchFamily="34" charset="0"/>
              <a:buNone/>
            </a:pPr>
            <a:r>
              <a:rPr lang="en-US" dirty="0"/>
              <a:t>Research &amp; Develop a Plan</a:t>
            </a:r>
          </a:p>
          <a:p>
            <a:pPr>
              <a:lnSpc>
                <a:spcPct val="100000"/>
              </a:lnSpc>
              <a:spcBef>
                <a:spcPts val="0"/>
              </a:spcBef>
            </a:pPr>
            <a:endParaRPr lang="en-US" dirty="0"/>
          </a:p>
        </p:txBody>
      </p:sp>
      <p:sp>
        <p:nvSpPr>
          <p:cNvPr id="15" name="Content Placeholder 2"/>
          <p:cNvSpPr txBox="1">
            <a:spLocks/>
          </p:cNvSpPr>
          <p:nvPr/>
        </p:nvSpPr>
        <p:spPr>
          <a:xfrm>
            <a:off x="2567105" y="4169120"/>
            <a:ext cx="1947745" cy="120658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3200" b="0" i="0" kern="1200">
                <a:solidFill>
                  <a:schemeClr val="tx1"/>
                </a:solidFill>
                <a:latin typeface="Berlingske Sans" panose="02000503050000020004"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b="0" i="0" kern="1200">
                <a:solidFill>
                  <a:schemeClr val="tx1"/>
                </a:solidFill>
                <a:latin typeface="Berlingske Sans" panose="02000503050000020004"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Berlingske Sans" panose="02000503050000020004"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Berlingske Sans" panose="02000503050000020004"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Berlingske Sans" panose="02000503050000020004"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Font typeface="Arial" panose="020B0604020202020204" pitchFamily="34" charset="0"/>
              <a:buNone/>
            </a:pPr>
            <a:r>
              <a:rPr lang="en-US" dirty="0"/>
              <a:t>Practice Elevator Pitch</a:t>
            </a:r>
          </a:p>
          <a:p>
            <a:pPr>
              <a:lnSpc>
                <a:spcPct val="100000"/>
              </a:lnSpc>
              <a:spcBef>
                <a:spcPts val="0"/>
              </a:spcBef>
            </a:pPr>
            <a:endParaRPr lang="en-US" dirty="0"/>
          </a:p>
        </p:txBody>
      </p:sp>
      <p:sp>
        <p:nvSpPr>
          <p:cNvPr id="16" name="Content Placeholder 2"/>
          <p:cNvSpPr txBox="1">
            <a:spLocks/>
          </p:cNvSpPr>
          <p:nvPr/>
        </p:nvSpPr>
        <p:spPr>
          <a:xfrm>
            <a:off x="7163672" y="4169119"/>
            <a:ext cx="1947745" cy="120658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3200" b="0" i="0" kern="1200">
                <a:solidFill>
                  <a:schemeClr val="tx1"/>
                </a:solidFill>
                <a:latin typeface="Berlingske Sans" panose="02000503050000020004"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b="0" i="0" kern="1200">
                <a:solidFill>
                  <a:schemeClr val="tx1"/>
                </a:solidFill>
                <a:latin typeface="Berlingske Sans" panose="02000503050000020004"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Berlingske Sans" panose="02000503050000020004"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Berlingske Sans" panose="02000503050000020004"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Berlingske Sans" panose="02000503050000020004"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Font typeface="Arial" panose="020B0604020202020204" pitchFamily="34" charset="0"/>
              <a:buNone/>
            </a:pPr>
            <a:r>
              <a:rPr lang="en-US" dirty="0"/>
              <a:t>Prepare for the Day of</a:t>
            </a:r>
          </a:p>
          <a:p>
            <a:pPr>
              <a:lnSpc>
                <a:spcPct val="100000"/>
              </a:lnSpc>
              <a:spcBef>
                <a:spcPts val="0"/>
              </a:spcBef>
            </a:pPr>
            <a:endParaRPr lang="en-US" dirty="0"/>
          </a:p>
        </p:txBody>
      </p:sp>
    </p:spTree>
    <p:extLst>
      <p:ext uri="{BB962C8B-B14F-4D97-AF65-F5344CB8AC3E}">
        <p14:creationId xmlns:p14="http://schemas.microsoft.com/office/powerpoint/2010/main" val="25857361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B566485-89F0-4C4B-BD53-5360CDB0B3FD}"/>
              </a:ext>
            </a:extLst>
          </p:cNvPr>
          <p:cNvSpPr/>
          <p:nvPr/>
        </p:nvSpPr>
        <p:spPr>
          <a:xfrm>
            <a:off x="6512943" y="2510232"/>
            <a:ext cx="4211128" cy="2303307"/>
          </a:xfrm>
          <a:prstGeom prst="rect">
            <a:avLst/>
          </a:prstGeom>
          <a:solidFill>
            <a:srgbClr val="73000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838200" y="365125"/>
            <a:ext cx="10515600" cy="1325563"/>
          </a:xfrm>
        </p:spPr>
        <p:txBody>
          <a:bodyPr anchor="ctr">
            <a:normAutofit/>
          </a:bodyPr>
          <a:lstStyle/>
          <a:p>
            <a:r>
              <a:rPr lang="en-US"/>
              <a:t>Researching employers </a:t>
            </a:r>
          </a:p>
        </p:txBody>
      </p:sp>
      <p:pic>
        <p:nvPicPr>
          <p:cNvPr id="5" name="Graphic 4" descr="Thought">
            <a:extLst>
              <a:ext uri="{FF2B5EF4-FFF2-40B4-BE49-F238E27FC236}">
                <a16:creationId xmlns:a16="http://schemas.microsoft.com/office/drawing/2014/main" id="{8B11D43D-92A8-4EC6-905F-88C702B1AA1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52423" y="1393291"/>
            <a:ext cx="4830792" cy="4830792"/>
          </a:xfrm>
          <a:prstGeom prst="rect">
            <a:avLst/>
          </a:prstGeom>
        </p:spPr>
      </p:pic>
      <p:sp>
        <p:nvSpPr>
          <p:cNvPr id="3" name="Content Placeholder 2">
            <a:extLst>
              <a:ext uri="{FF2B5EF4-FFF2-40B4-BE49-F238E27FC236}">
                <a16:creationId xmlns:a16="http://schemas.microsoft.com/office/drawing/2014/main" id="{3FCE302D-8E41-46A3-B263-50846CE56E1D}"/>
              </a:ext>
            </a:extLst>
          </p:cNvPr>
          <p:cNvSpPr>
            <a:spLocks noGrp="1"/>
          </p:cNvSpPr>
          <p:nvPr>
            <p:ph sz="half" idx="2"/>
          </p:nvPr>
        </p:nvSpPr>
        <p:spPr>
          <a:xfrm>
            <a:off x="2951418" y="2170843"/>
            <a:ext cx="3105509" cy="1325563"/>
          </a:xfrm>
        </p:spPr>
        <p:txBody>
          <a:bodyPr>
            <a:normAutofit fontScale="85000" lnSpcReduction="20000"/>
          </a:bodyPr>
          <a:lstStyle/>
          <a:p>
            <a:pPr marL="0" indent="0">
              <a:spcBef>
                <a:spcPts val="0"/>
              </a:spcBef>
              <a:spcAft>
                <a:spcPts val="600"/>
              </a:spcAft>
              <a:buNone/>
            </a:pPr>
            <a:r>
              <a:rPr lang="en-US" dirty="0"/>
              <a:t>Why is this important?          How do you research?</a:t>
            </a:r>
          </a:p>
          <a:p>
            <a:pPr>
              <a:spcBef>
                <a:spcPts val="0"/>
              </a:spcBef>
              <a:spcAft>
                <a:spcPts val="600"/>
              </a:spcAft>
            </a:pPr>
            <a:endParaRPr lang="en-US" dirty="0"/>
          </a:p>
        </p:txBody>
      </p:sp>
      <p:sp>
        <p:nvSpPr>
          <p:cNvPr id="8" name="Content Placeholder 2">
            <a:extLst>
              <a:ext uri="{FF2B5EF4-FFF2-40B4-BE49-F238E27FC236}">
                <a16:creationId xmlns:a16="http://schemas.microsoft.com/office/drawing/2014/main" id="{7DEBE60D-1D32-4B22-A359-C34C7674835C}"/>
              </a:ext>
            </a:extLst>
          </p:cNvPr>
          <p:cNvSpPr txBox="1">
            <a:spLocks/>
          </p:cNvSpPr>
          <p:nvPr/>
        </p:nvSpPr>
        <p:spPr>
          <a:xfrm>
            <a:off x="6860368" y="3084068"/>
            <a:ext cx="3516278" cy="14492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3200" b="0" i="0" kern="1200">
                <a:solidFill>
                  <a:schemeClr val="tx1"/>
                </a:solidFill>
                <a:latin typeface="Berlingske Sans" panose="02000503050000020004"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b="0" i="0" kern="1200">
                <a:solidFill>
                  <a:schemeClr val="tx1"/>
                </a:solidFill>
                <a:latin typeface="Berlingske Sans" panose="02000503050000020004"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Berlingske Sans" panose="02000503050000020004"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Berlingske Sans" panose="02000503050000020004"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Berlingske Sans" panose="02000503050000020004"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spcAft>
                <a:spcPts val="600"/>
              </a:spcAft>
              <a:buFont typeface="Arial" panose="020B0604020202020204" pitchFamily="34" charset="0"/>
              <a:buNone/>
            </a:pPr>
            <a:r>
              <a:rPr lang="en-US" sz="3600" dirty="0">
                <a:solidFill>
                  <a:schemeClr val="bg1"/>
                </a:solidFill>
              </a:rPr>
              <a:t>Use the chat box       to answer </a:t>
            </a:r>
          </a:p>
          <a:p>
            <a:pPr>
              <a:spcBef>
                <a:spcPts val="0"/>
              </a:spcBef>
              <a:spcAft>
                <a:spcPts val="600"/>
              </a:spcAft>
            </a:pPr>
            <a:endParaRPr lang="en-US" dirty="0"/>
          </a:p>
        </p:txBody>
      </p:sp>
    </p:spTree>
    <p:extLst>
      <p:ext uri="{BB962C8B-B14F-4D97-AF65-F5344CB8AC3E}">
        <p14:creationId xmlns:p14="http://schemas.microsoft.com/office/powerpoint/2010/main" val="22552320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800" dirty="0"/>
              <a:t>How to Research employers: Handshake</a:t>
            </a:r>
          </a:p>
        </p:txBody>
      </p:sp>
      <p:sp>
        <p:nvSpPr>
          <p:cNvPr id="3" name="Rectangle 2"/>
          <p:cNvSpPr/>
          <p:nvPr/>
        </p:nvSpPr>
        <p:spPr>
          <a:xfrm>
            <a:off x="2019300" y="4272677"/>
            <a:ext cx="6096000" cy="646331"/>
          </a:xfrm>
          <a:prstGeom prst="rect">
            <a:avLst/>
          </a:prstGeom>
        </p:spPr>
        <p:txBody>
          <a:bodyPr>
            <a:spAutoFit/>
          </a:bodyPr>
          <a:lstStyle/>
          <a:p>
            <a:pPr>
              <a:lnSpc>
                <a:spcPct val="100000"/>
              </a:lnSpc>
              <a:spcBef>
                <a:spcPts val="0"/>
              </a:spcBef>
            </a:pPr>
            <a:br>
              <a:rPr lang="en-US" dirty="0"/>
            </a:br>
            <a:endParaRPr lang="en-US" dirty="0"/>
          </a:p>
        </p:txBody>
      </p:sp>
      <p:pic>
        <p:nvPicPr>
          <p:cNvPr id="8" name="Picture 2" descr="Image result for handshake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19300" y="2400300"/>
            <a:ext cx="8455929" cy="1370111"/>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2521152" y="4211121"/>
            <a:ext cx="7765847" cy="584775"/>
          </a:xfrm>
          <a:prstGeom prst="rect">
            <a:avLst/>
          </a:prstGeom>
          <a:noFill/>
        </p:spPr>
        <p:txBody>
          <a:bodyPr wrap="square" rtlCol="0">
            <a:spAutoFit/>
          </a:bodyPr>
          <a:lstStyle/>
          <a:p>
            <a:pPr algn="ctr"/>
            <a:r>
              <a:rPr lang="en-US" sz="3200" dirty="0">
                <a:latin typeface="Berlingske Sans"/>
              </a:rPr>
              <a:t>SC.JOINHANDSHAKE.COM</a:t>
            </a:r>
          </a:p>
        </p:txBody>
      </p:sp>
    </p:spTree>
    <p:extLst>
      <p:ext uri="{BB962C8B-B14F-4D97-AF65-F5344CB8AC3E}">
        <p14:creationId xmlns:p14="http://schemas.microsoft.com/office/powerpoint/2010/main" val="18617699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A0EA9B-825B-445F-96BE-77C4F177EA08}"/>
              </a:ext>
            </a:extLst>
          </p:cNvPr>
          <p:cNvSpPr>
            <a:spLocks noGrp="1"/>
          </p:cNvSpPr>
          <p:nvPr>
            <p:ph type="title"/>
          </p:nvPr>
        </p:nvSpPr>
        <p:spPr/>
        <p:txBody>
          <a:bodyPr>
            <a:normAutofit fontScale="90000"/>
          </a:bodyPr>
          <a:lstStyle/>
          <a:p>
            <a:r>
              <a:rPr lang="en-US" dirty="0"/>
              <a:t>What does it mean to research?</a:t>
            </a:r>
          </a:p>
        </p:txBody>
      </p:sp>
      <p:sp>
        <p:nvSpPr>
          <p:cNvPr id="3" name="Content Placeholder 2">
            <a:extLst>
              <a:ext uri="{FF2B5EF4-FFF2-40B4-BE49-F238E27FC236}">
                <a16:creationId xmlns:a16="http://schemas.microsoft.com/office/drawing/2014/main" id="{DAC50257-6491-4B6B-B8CF-73A51B13666F}"/>
              </a:ext>
            </a:extLst>
          </p:cNvPr>
          <p:cNvSpPr>
            <a:spLocks noGrp="1"/>
          </p:cNvSpPr>
          <p:nvPr>
            <p:ph idx="1"/>
          </p:nvPr>
        </p:nvSpPr>
        <p:spPr>
          <a:xfrm>
            <a:off x="838200" y="1825625"/>
            <a:ext cx="2877766" cy="3992079"/>
          </a:xfrm>
        </p:spPr>
        <p:txBody>
          <a:bodyPr>
            <a:normAutofit/>
          </a:bodyPr>
          <a:lstStyle/>
          <a:p>
            <a:r>
              <a:rPr lang="en-US" dirty="0"/>
              <a:t>Mission </a:t>
            </a:r>
          </a:p>
          <a:p>
            <a:r>
              <a:rPr lang="en-US" dirty="0"/>
              <a:t>Vision</a:t>
            </a:r>
          </a:p>
          <a:p>
            <a:r>
              <a:rPr lang="en-US" dirty="0"/>
              <a:t>Core Values </a:t>
            </a:r>
          </a:p>
          <a:p>
            <a:r>
              <a:rPr lang="en-US" dirty="0"/>
              <a:t>History</a:t>
            </a:r>
          </a:p>
          <a:p>
            <a:r>
              <a:rPr lang="en-US" dirty="0"/>
              <a:t>Leadership</a:t>
            </a:r>
          </a:p>
          <a:p>
            <a:r>
              <a:rPr lang="en-US" dirty="0"/>
              <a:t>Culture</a:t>
            </a:r>
          </a:p>
          <a:p>
            <a:endParaRPr lang="en-US" dirty="0"/>
          </a:p>
          <a:p>
            <a:pPr lvl="1"/>
            <a:endParaRPr lang="en-US" dirty="0"/>
          </a:p>
        </p:txBody>
      </p:sp>
      <p:sp>
        <p:nvSpPr>
          <p:cNvPr id="4" name="Content Placeholder 2">
            <a:extLst>
              <a:ext uri="{FF2B5EF4-FFF2-40B4-BE49-F238E27FC236}">
                <a16:creationId xmlns:a16="http://schemas.microsoft.com/office/drawing/2014/main" id="{3D936106-04FE-4F92-A47E-3DF43B32D8B0}"/>
              </a:ext>
            </a:extLst>
          </p:cNvPr>
          <p:cNvSpPr txBox="1">
            <a:spLocks/>
          </p:cNvSpPr>
          <p:nvPr/>
        </p:nvSpPr>
        <p:spPr>
          <a:xfrm>
            <a:off x="4200727" y="1825625"/>
            <a:ext cx="4184516" cy="399207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Community Interaction </a:t>
            </a:r>
          </a:p>
          <a:p>
            <a:r>
              <a:rPr lang="en-US" dirty="0"/>
              <a:t>Employee Value </a:t>
            </a:r>
          </a:p>
          <a:p>
            <a:r>
              <a:rPr lang="en-US" dirty="0"/>
              <a:t>Earning Reports </a:t>
            </a:r>
          </a:p>
          <a:p>
            <a:r>
              <a:rPr lang="en-US" dirty="0"/>
              <a:t>Market Competitors </a:t>
            </a:r>
          </a:p>
          <a:p>
            <a:r>
              <a:rPr lang="en-US" dirty="0"/>
              <a:t>Recent Initiatives</a:t>
            </a:r>
          </a:p>
          <a:p>
            <a:r>
              <a:rPr lang="en-US" dirty="0"/>
              <a:t>Position Description  </a:t>
            </a:r>
          </a:p>
          <a:p>
            <a:endParaRPr lang="en-US" dirty="0"/>
          </a:p>
          <a:p>
            <a:pPr lvl="1"/>
            <a:endParaRPr lang="en-US" dirty="0"/>
          </a:p>
        </p:txBody>
      </p:sp>
      <p:pic>
        <p:nvPicPr>
          <p:cNvPr id="6" name="Graphic 5" descr="Question mark">
            <a:extLst>
              <a:ext uri="{FF2B5EF4-FFF2-40B4-BE49-F238E27FC236}">
                <a16:creationId xmlns:a16="http://schemas.microsoft.com/office/drawing/2014/main" id="{2298E658-CE67-4DAC-AE93-3BE0E5B6B88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528725" y="1438071"/>
            <a:ext cx="3067456" cy="3067456"/>
          </a:xfrm>
          <a:prstGeom prst="rect">
            <a:avLst/>
          </a:prstGeom>
        </p:spPr>
      </p:pic>
    </p:spTree>
    <p:extLst>
      <p:ext uri="{BB962C8B-B14F-4D97-AF65-F5344CB8AC3E}">
        <p14:creationId xmlns:p14="http://schemas.microsoft.com/office/powerpoint/2010/main" val="28778862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A0EA9B-825B-445F-96BE-77C4F177EA08}"/>
              </a:ext>
            </a:extLst>
          </p:cNvPr>
          <p:cNvSpPr>
            <a:spLocks noGrp="1"/>
          </p:cNvSpPr>
          <p:nvPr>
            <p:ph type="title"/>
          </p:nvPr>
        </p:nvSpPr>
        <p:spPr/>
        <p:txBody>
          <a:bodyPr/>
          <a:lstStyle/>
          <a:p>
            <a:r>
              <a:rPr lang="en-US" dirty="0"/>
              <a:t>Do your research </a:t>
            </a:r>
          </a:p>
        </p:txBody>
      </p:sp>
      <p:sp>
        <p:nvSpPr>
          <p:cNvPr id="3" name="Content Placeholder 2">
            <a:extLst>
              <a:ext uri="{FF2B5EF4-FFF2-40B4-BE49-F238E27FC236}">
                <a16:creationId xmlns:a16="http://schemas.microsoft.com/office/drawing/2014/main" id="{DAC50257-6491-4B6B-B8CF-73A51B13666F}"/>
              </a:ext>
            </a:extLst>
          </p:cNvPr>
          <p:cNvSpPr>
            <a:spLocks noGrp="1"/>
          </p:cNvSpPr>
          <p:nvPr>
            <p:ph idx="1"/>
          </p:nvPr>
        </p:nvSpPr>
        <p:spPr>
          <a:xfrm>
            <a:off x="838199" y="1825625"/>
            <a:ext cx="6133289" cy="3992079"/>
          </a:xfrm>
        </p:spPr>
        <p:txBody>
          <a:bodyPr>
            <a:normAutofit fontScale="92500" lnSpcReduction="20000"/>
          </a:bodyPr>
          <a:lstStyle/>
          <a:p>
            <a:r>
              <a:rPr lang="en-US" dirty="0"/>
              <a:t>Company’s website and social media</a:t>
            </a:r>
          </a:p>
          <a:p>
            <a:r>
              <a:rPr lang="en-US" dirty="0"/>
              <a:t>Handshake </a:t>
            </a:r>
          </a:p>
          <a:p>
            <a:r>
              <a:rPr lang="en-US" dirty="0"/>
              <a:t>Glass Door</a:t>
            </a:r>
          </a:p>
          <a:p>
            <a:r>
              <a:rPr lang="en-US" dirty="0"/>
              <a:t>Vault </a:t>
            </a:r>
          </a:p>
          <a:p>
            <a:r>
              <a:rPr lang="en-US" dirty="0"/>
              <a:t>The Muse Company Profiles </a:t>
            </a:r>
          </a:p>
          <a:p>
            <a:r>
              <a:rPr lang="en-US" dirty="0"/>
              <a:t>Forbes </a:t>
            </a:r>
          </a:p>
          <a:p>
            <a:r>
              <a:rPr lang="en-US" dirty="0"/>
              <a:t>Bloomberg Company Research </a:t>
            </a:r>
          </a:p>
          <a:p>
            <a:endParaRPr lang="en-US" dirty="0"/>
          </a:p>
          <a:p>
            <a:r>
              <a:rPr lang="en-US" dirty="0"/>
              <a:t>Your personal network! </a:t>
            </a:r>
          </a:p>
          <a:p>
            <a:endParaRPr lang="en-US" dirty="0"/>
          </a:p>
          <a:p>
            <a:pPr lvl="1"/>
            <a:endParaRPr lang="en-US" dirty="0"/>
          </a:p>
        </p:txBody>
      </p:sp>
      <p:pic>
        <p:nvPicPr>
          <p:cNvPr id="6" name="Graphic 5" descr="Internet">
            <a:extLst>
              <a:ext uri="{FF2B5EF4-FFF2-40B4-BE49-F238E27FC236}">
                <a16:creationId xmlns:a16="http://schemas.microsoft.com/office/drawing/2014/main" id="{9E829A1E-8B5B-4202-BD34-3D0215E1AE0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971489" y="1690688"/>
            <a:ext cx="3271736" cy="3271736"/>
          </a:xfrm>
          <a:prstGeom prst="rect">
            <a:avLst/>
          </a:prstGeom>
        </p:spPr>
      </p:pic>
    </p:spTree>
    <p:extLst>
      <p:ext uri="{BB962C8B-B14F-4D97-AF65-F5344CB8AC3E}">
        <p14:creationId xmlns:p14="http://schemas.microsoft.com/office/powerpoint/2010/main" val="12555435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5BE6D7-00BC-4529-B5CA-C7FA6264F616}"/>
              </a:ext>
            </a:extLst>
          </p:cNvPr>
          <p:cNvSpPr>
            <a:spLocks noGrp="1"/>
          </p:cNvSpPr>
          <p:nvPr>
            <p:ph type="title"/>
          </p:nvPr>
        </p:nvSpPr>
        <p:spPr/>
        <p:txBody>
          <a:bodyPr>
            <a:normAutofit fontScale="90000"/>
          </a:bodyPr>
          <a:lstStyle/>
          <a:p>
            <a:r>
              <a:rPr lang="en-US" dirty="0"/>
              <a:t>Develop a plan with smart goals</a:t>
            </a:r>
          </a:p>
        </p:txBody>
      </p:sp>
      <p:sp>
        <p:nvSpPr>
          <p:cNvPr id="3" name="Content Placeholder 2">
            <a:extLst>
              <a:ext uri="{FF2B5EF4-FFF2-40B4-BE49-F238E27FC236}">
                <a16:creationId xmlns:a16="http://schemas.microsoft.com/office/drawing/2014/main" id="{C1DD266A-343E-4BB1-9AD1-54F93AC8785A}"/>
              </a:ext>
            </a:extLst>
          </p:cNvPr>
          <p:cNvSpPr>
            <a:spLocks noGrp="1"/>
          </p:cNvSpPr>
          <p:nvPr>
            <p:ph idx="1"/>
          </p:nvPr>
        </p:nvSpPr>
        <p:spPr/>
        <p:txBody>
          <a:bodyPr>
            <a:normAutofit lnSpcReduction="10000"/>
          </a:bodyPr>
          <a:lstStyle/>
          <a:p>
            <a:r>
              <a:rPr lang="en-US" dirty="0"/>
              <a:t>Secure an internship</a:t>
            </a:r>
          </a:p>
          <a:p>
            <a:r>
              <a:rPr lang="en-US" dirty="0"/>
              <a:t>Earn 2-4 internship offers</a:t>
            </a:r>
          </a:p>
          <a:p>
            <a:r>
              <a:rPr lang="en-US" dirty="0"/>
              <a:t>Interview with 8 companies</a:t>
            </a:r>
          </a:p>
          <a:p>
            <a:r>
              <a:rPr lang="en-US" dirty="0"/>
              <a:t>Apply to 20 jobs</a:t>
            </a:r>
          </a:p>
          <a:p>
            <a:r>
              <a:rPr lang="en-US" dirty="0"/>
              <a:t>Connect with 25 employers</a:t>
            </a:r>
          </a:p>
          <a:p>
            <a:r>
              <a:rPr lang="en-US" dirty="0"/>
              <a:t>Research 40 employers attending STEM Fair or beyond</a:t>
            </a:r>
          </a:p>
          <a:p>
            <a:r>
              <a:rPr lang="en-US" dirty="0"/>
              <a:t>Create application documents</a:t>
            </a:r>
          </a:p>
          <a:p>
            <a:pPr lvl="1"/>
            <a:r>
              <a:rPr lang="en-US" dirty="0"/>
              <a:t>Resumes, Cover Letters, LinkedIn Profile</a:t>
            </a:r>
          </a:p>
          <a:p>
            <a:endParaRPr lang="en-US" dirty="0"/>
          </a:p>
        </p:txBody>
      </p:sp>
      <p:sp>
        <p:nvSpPr>
          <p:cNvPr id="5" name="Isosceles Triangle 4">
            <a:extLst>
              <a:ext uri="{FF2B5EF4-FFF2-40B4-BE49-F238E27FC236}">
                <a16:creationId xmlns:a16="http://schemas.microsoft.com/office/drawing/2014/main" id="{9A38F73A-1391-437C-9F47-911400754A91}"/>
              </a:ext>
            </a:extLst>
          </p:cNvPr>
          <p:cNvSpPr/>
          <p:nvPr/>
        </p:nvSpPr>
        <p:spPr>
          <a:xfrm>
            <a:off x="7782290" y="1346077"/>
            <a:ext cx="2787806" cy="2880867"/>
          </a:xfrm>
          <a:prstGeom prst="triangle">
            <a:avLst/>
          </a:prstGeom>
          <a:noFill/>
          <a:ln w="76200">
            <a:solidFill>
              <a:srgbClr val="6E00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121576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B6C250-F382-413B-A7C5-2AF20CE1C95B}"/>
              </a:ext>
            </a:extLst>
          </p:cNvPr>
          <p:cNvSpPr>
            <a:spLocks noGrp="1"/>
          </p:cNvSpPr>
          <p:nvPr>
            <p:ph type="title"/>
          </p:nvPr>
        </p:nvSpPr>
        <p:spPr/>
        <p:txBody>
          <a:bodyPr/>
          <a:lstStyle/>
          <a:p>
            <a:r>
              <a:rPr lang="en-US" dirty="0"/>
              <a:t>Monitor your progress 	</a:t>
            </a:r>
          </a:p>
        </p:txBody>
      </p:sp>
      <p:sp>
        <p:nvSpPr>
          <p:cNvPr id="3" name="Content Placeholder 2">
            <a:extLst>
              <a:ext uri="{FF2B5EF4-FFF2-40B4-BE49-F238E27FC236}">
                <a16:creationId xmlns:a16="http://schemas.microsoft.com/office/drawing/2014/main" id="{E57942AC-CDF1-4A3C-8071-F2D30463F263}"/>
              </a:ext>
            </a:extLst>
          </p:cNvPr>
          <p:cNvSpPr>
            <a:spLocks noGrp="1"/>
          </p:cNvSpPr>
          <p:nvPr>
            <p:ph idx="1"/>
          </p:nvPr>
        </p:nvSpPr>
        <p:spPr>
          <a:xfrm>
            <a:off x="838200" y="1825625"/>
            <a:ext cx="10515600" cy="3992079"/>
          </a:xfrm>
        </p:spPr>
        <p:txBody>
          <a:bodyPr>
            <a:normAutofit fontScale="92500" lnSpcReduction="20000"/>
          </a:bodyPr>
          <a:lstStyle/>
          <a:p>
            <a:r>
              <a:rPr lang="en-US" dirty="0"/>
              <a:t>Save &amp; clearly label your application materials</a:t>
            </a:r>
          </a:p>
          <a:p>
            <a:pPr lvl="1"/>
            <a:r>
              <a:rPr lang="en-US" dirty="0"/>
              <a:t>Last name, First name – Resume – Employer Name.pdf</a:t>
            </a:r>
          </a:p>
          <a:p>
            <a:pPr lvl="1"/>
            <a:r>
              <a:rPr lang="en-US" dirty="0"/>
              <a:t>Last name, First name – Cover Letter – Employer Name.pdf</a:t>
            </a:r>
            <a:br>
              <a:rPr lang="en-US" dirty="0"/>
            </a:br>
            <a:r>
              <a:rPr lang="en-US" dirty="0"/>
              <a:t> </a:t>
            </a:r>
          </a:p>
          <a:p>
            <a:r>
              <a:rPr lang="en-US" dirty="0"/>
              <a:t>Take notes on interview questions, responses, communication, etc. </a:t>
            </a:r>
            <a:br>
              <a:rPr lang="en-US" dirty="0"/>
            </a:br>
            <a:endParaRPr lang="en-US" dirty="0"/>
          </a:p>
          <a:p>
            <a:r>
              <a:rPr lang="en-US" dirty="0"/>
              <a:t>Reflect on your observations &amp; gut instincts </a:t>
            </a:r>
          </a:p>
          <a:p>
            <a:endParaRPr lang="en-US" dirty="0"/>
          </a:p>
          <a:p>
            <a:r>
              <a:rPr lang="en-US" dirty="0"/>
              <a:t>Remember, the job search is a </a:t>
            </a:r>
            <a:r>
              <a:rPr lang="en-US" b="1" i="1" dirty="0"/>
              <a:t>process</a:t>
            </a:r>
            <a:r>
              <a:rPr lang="en-US" dirty="0"/>
              <a:t>.</a:t>
            </a:r>
          </a:p>
        </p:txBody>
      </p:sp>
    </p:spTree>
    <p:extLst>
      <p:ext uri="{BB962C8B-B14F-4D97-AF65-F5344CB8AC3E}">
        <p14:creationId xmlns:p14="http://schemas.microsoft.com/office/powerpoint/2010/main" val="16629834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3FAA494-E3CB-4D53-8CA6-DD53BFD6DE9D}"/>
              </a:ext>
            </a:extLst>
          </p:cNvPr>
          <p:cNvPicPr>
            <a:picLocks noChangeAspect="1"/>
          </p:cNvPicPr>
          <p:nvPr/>
        </p:nvPicPr>
        <p:blipFill rotWithShape="1">
          <a:blip r:embed="rId2"/>
          <a:srcRect l="45000" t="22052" r="22829" b="53436"/>
          <a:stretch/>
        </p:blipFill>
        <p:spPr>
          <a:xfrm>
            <a:off x="183760" y="2173857"/>
            <a:ext cx="11824480" cy="3105707"/>
          </a:xfrm>
          <a:prstGeom prst="rect">
            <a:avLst/>
          </a:prstGeom>
        </p:spPr>
      </p:pic>
      <p:sp>
        <p:nvSpPr>
          <p:cNvPr id="3" name="Title 1">
            <a:extLst>
              <a:ext uri="{FF2B5EF4-FFF2-40B4-BE49-F238E27FC236}">
                <a16:creationId xmlns:a16="http://schemas.microsoft.com/office/drawing/2014/main" id="{54AC4A55-6BDF-4694-8076-CCC6E3C9BA69}"/>
              </a:ext>
            </a:extLst>
          </p:cNvPr>
          <p:cNvSpPr>
            <a:spLocks noGrp="1"/>
          </p:cNvSpPr>
          <p:nvPr>
            <p:ph type="title"/>
          </p:nvPr>
        </p:nvSpPr>
        <p:spPr>
          <a:xfrm>
            <a:off x="368060" y="692929"/>
            <a:ext cx="11455879" cy="1325563"/>
          </a:xfrm>
        </p:spPr>
        <p:txBody>
          <a:bodyPr>
            <a:normAutofit fontScale="90000"/>
          </a:bodyPr>
          <a:lstStyle/>
          <a:p>
            <a:r>
              <a:rPr lang="en-US" dirty="0"/>
              <a:t>Job search organizational document	</a:t>
            </a:r>
          </a:p>
        </p:txBody>
      </p:sp>
    </p:spTree>
    <p:extLst>
      <p:ext uri="{BB962C8B-B14F-4D97-AF65-F5344CB8AC3E}">
        <p14:creationId xmlns:p14="http://schemas.microsoft.com/office/powerpoint/2010/main" val="38900701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3FA085-EAD8-43E7-954D-C89F33D1D651}"/>
              </a:ext>
            </a:extLst>
          </p:cNvPr>
          <p:cNvSpPr>
            <a:spLocks noGrp="1"/>
          </p:cNvSpPr>
          <p:nvPr>
            <p:ph type="title"/>
          </p:nvPr>
        </p:nvSpPr>
        <p:spPr/>
        <p:txBody>
          <a:bodyPr/>
          <a:lstStyle/>
          <a:p>
            <a:r>
              <a:rPr lang="en-US" dirty="0"/>
              <a:t>WHO AM I?</a:t>
            </a:r>
          </a:p>
        </p:txBody>
      </p:sp>
      <p:pic>
        <p:nvPicPr>
          <p:cNvPr id="5" name="Content Placeholder 4" descr="A person smiling for the camera&#10;&#10;Description automatically generated">
            <a:extLst>
              <a:ext uri="{FF2B5EF4-FFF2-40B4-BE49-F238E27FC236}">
                <a16:creationId xmlns:a16="http://schemas.microsoft.com/office/drawing/2014/main" id="{1AA49D60-C217-4354-BB65-C6403BB16E29}"/>
              </a:ext>
            </a:extLst>
          </p:cNvPr>
          <p:cNvPicPr>
            <a:picLocks noGrp="1" noChangeAspect="1"/>
          </p:cNvPicPr>
          <p:nvPr>
            <p:ph idx="1"/>
          </p:nvPr>
        </p:nvPicPr>
        <p:blipFill rotWithShape="1">
          <a:blip r:embed="rId2"/>
          <a:srcRect t="13378"/>
          <a:stretch/>
        </p:blipFill>
        <p:spPr>
          <a:xfrm>
            <a:off x="838200" y="1665288"/>
            <a:ext cx="3489960" cy="4541736"/>
          </a:xfrm>
        </p:spPr>
      </p:pic>
      <p:sp>
        <p:nvSpPr>
          <p:cNvPr id="6" name="Subtitle 2">
            <a:extLst>
              <a:ext uri="{FF2B5EF4-FFF2-40B4-BE49-F238E27FC236}">
                <a16:creationId xmlns:a16="http://schemas.microsoft.com/office/drawing/2014/main" id="{2CE95C4A-C30B-4E70-B4B4-80941ABD6C21}"/>
              </a:ext>
            </a:extLst>
          </p:cNvPr>
          <p:cNvSpPr txBox="1">
            <a:spLocks/>
          </p:cNvSpPr>
          <p:nvPr/>
        </p:nvSpPr>
        <p:spPr>
          <a:xfrm>
            <a:off x="4566920" y="1690688"/>
            <a:ext cx="6786880" cy="451633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3200" b="0" i="0" kern="1200">
                <a:solidFill>
                  <a:schemeClr val="tx1"/>
                </a:solidFill>
                <a:latin typeface="Berlingske Sans" panose="02000503050000020004"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b="0" i="0" kern="1200">
                <a:solidFill>
                  <a:schemeClr val="tx1"/>
                </a:solidFill>
                <a:latin typeface="Berlingske Sans" panose="02000503050000020004"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Berlingske Sans" panose="02000503050000020004"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Berlingske Sans" panose="02000503050000020004"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Berlingske Sans" panose="02000503050000020004"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800" dirty="0"/>
              <a:t>Taryn Asbury – Career Development Coach for students in the College of Engineering and Computing </a:t>
            </a:r>
          </a:p>
          <a:p>
            <a:pPr marL="0" indent="0">
              <a:buNone/>
            </a:pPr>
            <a:endParaRPr lang="en-US" sz="2800" dirty="0"/>
          </a:p>
          <a:p>
            <a:pPr marL="0" indent="0">
              <a:buNone/>
            </a:pPr>
            <a:r>
              <a:rPr lang="en-US" sz="2800" dirty="0"/>
              <a:t>Year 2 in this position as a Career Coach, and I absolutely love it!</a:t>
            </a:r>
          </a:p>
          <a:p>
            <a:pPr marL="0" indent="0">
              <a:buNone/>
            </a:pPr>
            <a:endParaRPr lang="en-US" sz="2800" dirty="0"/>
          </a:p>
          <a:p>
            <a:pPr marL="0" indent="0">
              <a:buNone/>
            </a:pPr>
            <a:r>
              <a:rPr lang="en-US" sz="2800" dirty="0"/>
              <a:t>Email: taryna@mailbox.sc.edu</a:t>
            </a:r>
          </a:p>
        </p:txBody>
      </p:sp>
    </p:spTree>
    <p:extLst>
      <p:ext uri="{BB962C8B-B14F-4D97-AF65-F5344CB8AC3E}">
        <p14:creationId xmlns:p14="http://schemas.microsoft.com/office/powerpoint/2010/main" val="33524891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899440"/>
            <a:ext cx="10515600" cy="1325563"/>
          </a:xfrm>
        </p:spPr>
        <p:txBody>
          <a:bodyPr>
            <a:normAutofit/>
          </a:bodyPr>
          <a:lstStyle/>
          <a:p>
            <a:pPr algn="ctr"/>
            <a:r>
              <a:rPr lang="en-US" sz="4800" dirty="0"/>
              <a:t>Elevator pitch </a:t>
            </a:r>
          </a:p>
        </p:txBody>
      </p:sp>
      <p:sp>
        <p:nvSpPr>
          <p:cNvPr id="3" name="Rectangle 2"/>
          <p:cNvSpPr/>
          <p:nvPr/>
        </p:nvSpPr>
        <p:spPr>
          <a:xfrm>
            <a:off x="2019300" y="4272677"/>
            <a:ext cx="6096000" cy="646331"/>
          </a:xfrm>
          <a:prstGeom prst="rect">
            <a:avLst/>
          </a:prstGeom>
        </p:spPr>
        <p:txBody>
          <a:bodyPr>
            <a:spAutoFit/>
          </a:bodyPr>
          <a:lstStyle/>
          <a:p>
            <a:pPr>
              <a:lnSpc>
                <a:spcPct val="100000"/>
              </a:lnSpc>
              <a:spcBef>
                <a:spcPts val="0"/>
              </a:spcBef>
            </a:pPr>
            <a:br>
              <a:rPr lang="en-US" dirty="0"/>
            </a:br>
            <a:endParaRPr lang="en-US" dirty="0"/>
          </a:p>
        </p:txBody>
      </p:sp>
    </p:spTree>
    <p:extLst>
      <p:ext uri="{BB962C8B-B14F-4D97-AF65-F5344CB8AC3E}">
        <p14:creationId xmlns:p14="http://schemas.microsoft.com/office/powerpoint/2010/main" val="5182211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19300" y="1785188"/>
            <a:ext cx="10515600" cy="1325563"/>
          </a:xfrm>
        </p:spPr>
        <p:txBody>
          <a:bodyPr>
            <a:normAutofit/>
          </a:bodyPr>
          <a:lstStyle/>
          <a:p>
            <a:pPr algn="ctr"/>
            <a:r>
              <a:rPr lang="en-US" sz="4800" dirty="0"/>
              <a:t>Elevator pitch </a:t>
            </a:r>
          </a:p>
        </p:txBody>
      </p:sp>
      <p:sp>
        <p:nvSpPr>
          <p:cNvPr id="3" name="Rectangle 2"/>
          <p:cNvSpPr/>
          <p:nvPr/>
        </p:nvSpPr>
        <p:spPr>
          <a:xfrm>
            <a:off x="2019300" y="4272677"/>
            <a:ext cx="6096000" cy="646331"/>
          </a:xfrm>
          <a:prstGeom prst="rect">
            <a:avLst/>
          </a:prstGeom>
        </p:spPr>
        <p:txBody>
          <a:bodyPr>
            <a:spAutoFit/>
          </a:bodyPr>
          <a:lstStyle/>
          <a:p>
            <a:pPr>
              <a:lnSpc>
                <a:spcPct val="100000"/>
              </a:lnSpc>
              <a:spcBef>
                <a:spcPts val="0"/>
              </a:spcBef>
            </a:pPr>
            <a:br>
              <a:rPr lang="en-US" dirty="0"/>
            </a:br>
            <a:endParaRPr lang="en-US" dirty="0"/>
          </a:p>
        </p:txBody>
      </p:sp>
      <p:sp>
        <p:nvSpPr>
          <p:cNvPr id="4" name="Content Placeholder 2">
            <a:extLst>
              <a:ext uri="{FF2B5EF4-FFF2-40B4-BE49-F238E27FC236}">
                <a16:creationId xmlns:a16="http://schemas.microsoft.com/office/drawing/2014/main" id="{88898042-AC54-4481-BAC4-50E7C34C2EDE}"/>
              </a:ext>
            </a:extLst>
          </p:cNvPr>
          <p:cNvSpPr>
            <a:spLocks noGrp="1"/>
          </p:cNvSpPr>
          <p:nvPr>
            <p:ph idx="1"/>
          </p:nvPr>
        </p:nvSpPr>
        <p:spPr>
          <a:xfrm>
            <a:off x="4229099" y="3260376"/>
            <a:ext cx="6096001" cy="2024602"/>
          </a:xfrm>
        </p:spPr>
        <p:txBody>
          <a:bodyPr>
            <a:noAutofit/>
          </a:bodyPr>
          <a:lstStyle/>
          <a:p>
            <a:pPr marL="0" indent="0" algn="ctr">
              <a:lnSpc>
                <a:spcPct val="100000"/>
              </a:lnSpc>
              <a:spcBef>
                <a:spcPts val="0"/>
              </a:spcBef>
              <a:buNone/>
            </a:pPr>
            <a:r>
              <a:rPr lang="en-US" dirty="0"/>
              <a:t>Wait. Do you still need an elevator    pitch for a virtual career fair and for virtual interviews? </a:t>
            </a:r>
          </a:p>
          <a:p>
            <a:pPr marL="0" indent="0" algn="ctr">
              <a:lnSpc>
                <a:spcPct val="100000"/>
              </a:lnSpc>
              <a:spcBef>
                <a:spcPts val="0"/>
              </a:spcBef>
              <a:buNone/>
            </a:pPr>
            <a:endParaRPr lang="en-US" dirty="0"/>
          </a:p>
        </p:txBody>
      </p:sp>
      <p:pic>
        <p:nvPicPr>
          <p:cNvPr id="6" name="Graphic 5" descr="Warning">
            <a:extLst>
              <a:ext uri="{FF2B5EF4-FFF2-40B4-BE49-F238E27FC236}">
                <a16:creationId xmlns:a16="http://schemas.microsoft.com/office/drawing/2014/main" id="{BE2A24A8-659D-43AC-9217-8074C4E73F5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967016" y="3549496"/>
            <a:ext cx="1446362" cy="1446362"/>
          </a:xfrm>
          <a:prstGeom prst="rect">
            <a:avLst/>
          </a:prstGeom>
        </p:spPr>
      </p:pic>
      <p:sp>
        <p:nvSpPr>
          <p:cNvPr id="5" name="Subtitle 2">
            <a:extLst>
              <a:ext uri="{FF2B5EF4-FFF2-40B4-BE49-F238E27FC236}">
                <a16:creationId xmlns:a16="http://schemas.microsoft.com/office/drawing/2014/main" id="{EE2A9B85-2F6E-4C2F-9598-28D4C6047B26}"/>
              </a:ext>
            </a:extLst>
          </p:cNvPr>
          <p:cNvSpPr txBox="1">
            <a:spLocks/>
          </p:cNvSpPr>
          <p:nvPr/>
        </p:nvSpPr>
        <p:spPr>
          <a:xfrm rot="20823563">
            <a:off x="1468184" y="1908606"/>
            <a:ext cx="2814451" cy="148685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3200" b="0" i="0" kern="1200">
                <a:solidFill>
                  <a:schemeClr val="tx1"/>
                </a:solidFill>
                <a:latin typeface="Berlingske Sans" panose="02000503050000020004"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b="0" i="0" kern="1200">
                <a:solidFill>
                  <a:schemeClr val="tx1"/>
                </a:solidFill>
                <a:latin typeface="Berlingske Sans" panose="02000503050000020004"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Berlingske Sans" panose="02000503050000020004"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Berlingske Sans" panose="02000503050000020004"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Berlingske Sans" panose="02000503050000020004"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4000" dirty="0"/>
              <a:t>Use the chat box!</a:t>
            </a:r>
          </a:p>
        </p:txBody>
      </p:sp>
      <p:pic>
        <p:nvPicPr>
          <p:cNvPr id="9" name="Graphic 8" descr="Speech">
            <a:extLst>
              <a:ext uri="{FF2B5EF4-FFF2-40B4-BE49-F238E27FC236}">
                <a16:creationId xmlns:a16="http://schemas.microsoft.com/office/drawing/2014/main" id="{3E62F9F8-E755-4A59-878A-0F5B71FF9A6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20819487">
            <a:off x="546682" y="863506"/>
            <a:ext cx="4509122" cy="3671977"/>
          </a:xfrm>
          <a:prstGeom prst="rect">
            <a:avLst/>
          </a:prstGeom>
        </p:spPr>
      </p:pic>
    </p:spTree>
    <p:extLst>
      <p:ext uri="{BB962C8B-B14F-4D97-AF65-F5344CB8AC3E}">
        <p14:creationId xmlns:p14="http://schemas.microsoft.com/office/powerpoint/2010/main" val="9041763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a:t>Yes! You still need to . . .</a:t>
            </a:r>
          </a:p>
        </p:txBody>
      </p:sp>
      <p:sp>
        <p:nvSpPr>
          <p:cNvPr id="4" name="Content Placeholder 2"/>
          <p:cNvSpPr>
            <a:spLocks noGrp="1"/>
          </p:cNvSpPr>
          <p:nvPr>
            <p:ph idx="1"/>
          </p:nvPr>
        </p:nvSpPr>
        <p:spPr>
          <a:xfrm>
            <a:off x="838200" y="1703437"/>
            <a:ext cx="10515600" cy="4452937"/>
          </a:xfrm>
        </p:spPr>
        <p:txBody>
          <a:bodyPr>
            <a:noAutofit/>
          </a:bodyPr>
          <a:lstStyle/>
          <a:p>
            <a:pPr>
              <a:lnSpc>
                <a:spcPct val="100000"/>
              </a:lnSpc>
              <a:spcBef>
                <a:spcPts val="0"/>
              </a:spcBef>
            </a:pPr>
            <a:r>
              <a:rPr lang="en-US" dirty="0"/>
              <a:t>Introduce yourself </a:t>
            </a:r>
          </a:p>
          <a:p>
            <a:pPr>
              <a:lnSpc>
                <a:spcPct val="100000"/>
              </a:lnSpc>
              <a:spcBef>
                <a:spcPts val="0"/>
              </a:spcBef>
            </a:pPr>
            <a:r>
              <a:rPr lang="en-US" dirty="0"/>
              <a:t>Provide a “marketing message” for your professional self </a:t>
            </a:r>
          </a:p>
          <a:p>
            <a:pPr>
              <a:lnSpc>
                <a:spcPct val="100000"/>
              </a:lnSpc>
              <a:spcBef>
                <a:spcPts val="0"/>
              </a:spcBef>
            </a:pPr>
            <a:r>
              <a:rPr lang="en-US" dirty="0"/>
              <a:t>Share your</a:t>
            </a:r>
          </a:p>
          <a:p>
            <a:pPr lvl="1">
              <a:lnSpc>
                <a:spcPct val="100000"/>
              </a:lnSpc>
              <a:spcBef>
                <a:spcPts val="0"/>
              </a:spcBef>
            </a:pPr>
            <a:r>
              <a:rPr lang="en-US" dirty="0"/>
              <a:t>Qualifications </a:t>
            </a:r>
          </a:p>
          <a:p>
            <a:pPr lvl="1">
              <a:lnSpc>
                <a:spcPct val="100000"/>
              </a:lnSpc>
              <a:spcBef>
                <a:spcPts val="0"/>
              </a:spcBef>
            </a:pPr>
            <a:r>
              <a:rPr lang="en-US" dirty="0"/>
              <a:t>Knowledge </a:t>
            </a:r>
          </a:p>
          <a:p>
            <a:pPr lvl="1">
              <a:lnSpc>
                <a:spcPct val="100000"/>
              </a:lnSpc>
              <a:spcBef>
                <a:spcPts val="0"/>
              </a:spcBef>
            </a:pPr>
            <a:r>
              <a:rPr lang="en-US" dirty="0"/>
              <a:t>Interests </a:t>
            </a:r>
          </a:p>
          <a:p>
            <a:pPr lvl="1">
              <a:lnSpc>
                <a:spcPct val="100000"/>
              </a:lnSpc>
              <a:spcBef>
                <a:spcPts val="0"/>
              </a:spcBef>
            </a:pPr>
            <a:r>
              <a:rPr lang="en-US" dirty="0"/>
              <a:t>Skills</a:t>
            </a:r>
          </a:p>
          <a:p>
            <a:pPr lvl="1">
              <a:lnSpc>
                <a:spcPct val="100000"/>
              </a:lnSpc>
              <a:spcBef>
                <a:spcPts val="0"/>
              </a:spcBef>
            </a:pPr>
            <a:r>
              <a:rPr lang="en-US" dirty="0"/>
              <a:t>Goals </a:t>
            </a:r>
          </a:p>
          <a:p>
            <a:pPr lvl="1">
              <a:lnSpc>
                <a:spcPct val="100000"/>
              </a:lnSpc>
              <a:spcBef>
                <a:spcPts val="0"/>
              </a:spcBef>
            </a:pPr>
            <a:r>
              <a:rPr lang="en-US" dirty="0"/>
              <a:t>Purpose for your conversation </a:t>
            </a:r>
            <a:br>
              <a:rPr lang="en-US" dirty="0"/>
            </a:br>
            <a:endParaRPr lang="en-US" dirty="0"/>
          </a:p>
        </p:txBody>
      </p:sp>
    </p:spTree>
    <p:extLst>
      <p:ext uri="{BB962C8B-B14F-4D97-AF65-F5344CB8AC3E}">
        <p14:creationId xmlns:p14="http://schemas.microsoft.com/office/powerpoint/2010/main" val="10087093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5B0E46-5686-46A2-A6D4-4347A8ECDAA3}"/>
              </a:ext>
            </a:extLst>
          </p:cNvPr>
          <p:cNvSpPr>
            <a:spLocks noGrp="1"/>
          </p:cNvSpPr>
          <p:nvPr>
            <p:ph type="title"/>
          </p:nvPr>
        </p:nvSpPr>
        <p:spPr/>
        <p:txBody>
          <a:bodyPr/>
          <a:lstStyle/>
          <a:p>
            <a:r>
              <a:rPr lang="en-US" dirty="0"/>
              <a:t>Elevator pitch ideas 	</a:t>
            </a:r>
          </a:p>
        </p:txBody>
      </p:sp>
      <p:sp>
        <p:nvSpPr>
          <p:cNvPr id="3" name="Content Placeholder 2">
            <a:extLst>
              <a:ext uri="{FF2B5EF4-FFF2-40B4-BE49-F238E27FC236}">
                <a16:creationId xmlns:a16="http://schemas.microsoft.com/office/drawing/2014/main" id="{827C5123-A235-464E-9095-4C46A05AA0C0}"/>
              </a:ext>
            </a:extLst>
          </p:cNvPr>
          <p:cNvSpPr>
            <a:spLocks noGrp="1"/>
          </p:cNvSpPr>
          <p:nvPr>
            <p:ph idx="1"/>
          </p:nvPr>
        </p:nvSpPr>
        <p:spPr>
          <a:xfrm>
            <a:off x="838200" y="1444486"/>
            <a:ext cx="10515600" cy="4784035"/>
          </a:xfrm>
        </p:spPr>
        <p:txBody>
          <a:bodyPr>
            <a:normAutofit/>
          </a:bodyPr>
          <a:lstStyle/>
          <a:p>
            <a:r>
              <a:rPr lang="en-US" dirty="0"/>
              <a:t>What sparked your interest in this field? </a:t>
            </a:r>
          </a:p>
          <a:p>
            <a:r>
              <a:rPr lang="en-US" dirty="0"/>
              <a:t>What are some supporting experiences that have helped you further develop the skills that would be useful for this job? </a:t>
            </a:r>
          </a:p>
          <a:p>
            <a:r>
              <a:rPr lang="en-US" dirty="0"/>
              <a:t>What have you already learned about the field and what are you hoping to learn from this opportunity? </a:t>
            </a:r>
          </a:p>
          <a:p>
            <a:r>
              <a:rPr lang="en-US" dirty="0"/>
              <a:t>What activities or groups are you affiliated with? What experiences or exposure are you gaining from the affiliation? </a:t>
            </a:r>
          </a:p>
          <a:p>
            <a:r>
              <a:rPr lang="en-US" dirty="0"/>
              <a:t>What about this company do you find particularly exciting?</a:t>
            </a:r>
          </a:p>
          <a:p>
            <a:r>
              <a:rPr lang="en-US" dirty="0"/>
              <a:t>What questions do you have for the employer? </a:t>
            </a:r>
          </a:p>
        </p:txBody>
      </p:sp>
    </p:spTree>
    <p:extLst>
      <p:ext uri="{BB962C8B-B14F-4D97-AF65-F5344CB8AC3E}">
        <p14:creationId xmlns:p14="http://schemas.microsoft.com/office/powerpoint/2010/main" val="2780657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C22FF909-D3D1-4236-A010-2E3B098C449F}"/>
              </a:ext>
            </a:extLst>
          </p:cNvPr>
          <p:cNvSpPr>
            <a:spLocks noGrp="1"/>
          </p:cNvSpPr>
          <p:nvPr>
            <p:ph type="title"/>
          </p:nvPr>
        </p:nvSpPr>
        <p:spPr>
          <a:xfrm>
            <a:off x="838200" y="629479"/>
            <a:ext cx="10515600" cy="1325563"/>
          </a:xfrm>
        </p:spPr>
        <p:txBody>
          <a:bodyPr>
            <a:normAutofit/>
          </a:bodyPr>
          <a:lstStyle/>
          <a:p>
            <a:pPr algn="ctr"/>
            <a:r>
              <a:rPr lang="en-US" sz="4800" dirty="0"/>
              <a:t>Elevator pitch activity </a:t>
            </a:r>
          </a:p>
        </p:txBody>
      </p:sp>
      <p:sp>
        <p:nvSpPr>
          <p:cNvPr id="3" name="Content Placeholder 2">
            <a:extLst>
              <a:ext uri="{FF2B5EF4-FFF2-40B4-BE49-F238E27FC236}">
                <a16:creationId xmlns:a16="http://schemas.microsoft.com/office/drawing/2014/main" id="{2EB4A8C2-9E08-4D29-B119-24A357F03E49}"/>
              </a:ext>
            </a:extLst>
          </p:cNvPr>
          <p:cNvSpPr>
            <a:spLocks noGrp="1"/>
          </p:cNvSpPr>
          <p:nvPr>
            <p:ph idx="1"/>
          </p:nvPr>
        </p:nvSpPr>
        <p:spPr>
          <a:xfrm>
            <a:off x="838199" y="1989548"/>
            <a:ext cx="10859219" cy="3238060"/>
          </a:xfrm>
        </p:spPr>
        <p:txBody>
          <a:bodyPr>
            <a:normAutofit/>
          </a:bodyPr>
          <a:lstStyle/>
          <a:p>
            <a:pPr marL="0" indent="0">
              <a:buNone/>
            </a:pPr>
            <a:r>
              <a:rPr lang="en-US" dirty="0"/>
              <a:t>You’re in a 10-minute individual video session with an employer. </a:t>
            </a:r>
          </a:p>
          <a:p>
            <a:pPr marL="0" indent="0">
              <a:buNone/>
            </a:pPr>
            <a:r>
              <a:rPr lang="en-US" dirty="0"/>
              <a:t>1. How do you introduce yourself during the first 30 seconds? </a:t>
            </a:r>
          </a:p>
          <a:p>
            <a:pPr marL="0" indent="0">
              <a:buNone/>
            </a:pPr>
            <a:r>
              <a:rPr lang="en-US" dirty="0"/>
              <a:t>2. What 2 questions from the previous slide do you want to answer? Draft your answers.</a:t>
            </a:r>
          </a:p>
          <a:p>
            <a:pPr marL="0" indent="0">
              <a:buNone/>
            </a:pPr>
            <a:r>
              <a:rPr lang="en-US" dirty="0"/>
              <a:t>3. What are 1-2 general (not company specific) questions you have for the employer?</a:t>
            </a:r>
          </a:p>
        </p:txBody>
      </p:sp>
    </p:spTree>
    <p:extLst>
      <p:ext uri="{BB962C8B-B14F-4D97-AF65-F5344CB8AC3E}">
        <p14:creationId xmlns:p14="http://schemas.microsoft.com/office/powerpoint/2010/main" val="36967258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5109" y="2726590"/>
            <a:ext cx="10515600" cy="1325563"/>
          </a:xfrm>
        </p:spPr>
        <p:txBody>
          <a:bodyPr>
            <a:normAutofit/>
          </a:bodyPr>
          <a:lstStyle/>
          <a:p>
            <a:pPr algn="ctr"/>
            <a:r>
              <a:rPr lang="en-US" sz="4800" dirty="0"/>
              <a:t>Prepare for the day of </a:t>
            </a:r>
          </a:p>
        </p:txBody>
      </p:sp>
    </p:spTree>
    <p:extLst>
      <p:ext uri="{BB962C8B-B14F-4D97-AF65-F5344CB8AC3E}">
        <p14:creationId xmlns:p14="http://schemas.microsoft.com/office/powerpoint/2010/main" val="1659562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18321C-BEE7-4070-93FD-27D0585627DA}"/>
              </a:ext>
            </a:extLst>
          </p:cNvPr>
          <p:cNvSpPr>
            <a:spLocks noGrp="1"/>
          </p:cNvSpPr>
          <p:nvPr>
            <p:ph type="title"/>
          </p:nvPr>
        </p:nvSpPr>
        <p:spPr>
          <a:xfrm>
            <a:off x="3842443" y="2811158"/>
            <a:ext cx="6215958" cy="1872184"/>
          </a:xfrm>
        </p:spPr>
        <p:txBody>
          <a:bodyPr>
            <a:normAutofit fontScale="90000"/>
          </a:bodyPr>
          <a:lstStyle/>
          <a:p>
            <a:pPr algn="ctr"/>
            <a:r>
              <a:rPr lang="en-US" dirty="0"/>
              <a:t>What should you do and/or think about on the day of the fair?</a:t>
            </a:r>
          </a:p>
        </p:txBody>
      </p:sp>
      <p:sp>
        <p:nvSpPr>
          <p:cNvPr id="5" name="Subtitle 2">
            <a:extLst>
              <a:ext uri="{FF2B5EF4-FFF2-40B4-BE49-F238E27FC236}">
                <a16:creationId xmlns:a16="http://schemas.microsoft.com/office/drawing/2014/main" id="{7AB1518D-5DA7-4278-9EAA-F451A001777B}"/>
              </a:ext>
            </a:extLst>
          </p:cNvPr>
          <p:cNvSpPr txBox="1">
            <a:spLocks/>
          </p:cNvSpPr>
          <p:nvPr/>
        </p:nvSpPr>
        <p:spPr>
          <a:xfrm rot="20823563">
            <a:off x="1095694" y="1645891"/>
            <a:ext cx="2814451" cy="148685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3200" b="0" i="0" kern="1200">
                <a:solidFill>
                  <a:schemeClr val="tx1"/>
                </a:solidFill>
                <a:latin typeface="Berlingske Sans" panose="02000503050000020004"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b="0" i="0" kern="1200">
                <a:solidFill>
                  <a:schemeClr val="tx1"/>
                </a:solidFill>
                <a:latin typeface="Berlingske Sans" panose="02000503050000020004"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Berlingske Sans" panose="02000503050000020004"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Berlingske Sans" panose="02000503050000020004"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Berlingske Sans" panose="02000503050000020004"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4000" dirty="0"/>
              <a:t>Use the chat box!</a:t>
            </a:r>
          </a:p>
        </p:txBody>
      </p:sp>
      <p:pic>
        <p:nvPicPr>
          <p:cNvPr id="7" name="Graphic 6" descr="Speech">
            <a:extLst>
              <a:ext uri="{FF2B5EF4-FFF2-40B4-BE49-F238E27FC236}">
                <a16:creationId xmlns:a16="http://schemas.microsoft.com/office/drawing/2014/main" id="{CC5258DA-F4FC-443D-B6A5-E3E0397DE27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20819487">
            <a:off x="248357" y="553330"/>
            <a:ext cx="4509122" cy="3671977"/>
          </a:xfrm>
          <a:prstGeom prst="rect">
            <a:avLst/>
          </a:prstGeom>
        </p:spPr>
      </p:pic>
    </p:spTree>
    <p:extLst>
      <p:ext uri="{BB962C8B-B14F-4D97-AF65-F5344CB8AC3E}">
        <p14:creationId xmlns:p14="http://schemas.microsoft.com/office/powerpoint/2010/main" val="304454288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a:t>Day of fair tips</a:t>
            </a:r>
          </a:p>
        </p:txBody>
      </p:sp>
      <p:sp>
        <p:nvSpPr>
          <p:cNvPr id="4" name="Content Placeholder 2"/>
          <p:cNvSpPr>
            <a:spLocks noGrp="1"/>
          </p:cNvSpPr>
          <p:nvPr>
            <p:ph idx="1"/>
          </p:nvPr>
        </p:nvSpPr>
        <p:spPr>
          <a:xfrm>
            <a:off x="838200" y="1513745"/>
            <a:ext cx="10515600" cy="4452937"/>
          </a:xfrm>
        </p:spPr>
        <p:txBody>
          <a:bodyPr>
            <a:noAutofit/>
          </a:bodyPr>
          <a:lstStyle/>
          <a:p>
            <a:pPr>
              <a:lnSpc>
                <a:spcPct val="100000"/>
              </a:lnSpc>
              <a:spcBef>
                <a:spcPts val="0"/>
              </a:spcBef>
            </a:pPr>
            <a:r>
              <a:rPr lang="en-US" dirty="0"/>
              <a:t>Find a quiet, well lit location </a:t>
            </a:r>
          </a:p>
          <a:p>
            <a:pPr>
              <a:lnSpc>
                <a:spcPct val="100000"/>
              </a:lnSpc>
              <a:spcBef>
                <a:spcPts val="0"/>
              </a:spcBef>
            </a:pPr>
            <a:r>
              <a:rPr lang="en-US" dirty="0"/>
              <a:t>Keep the background simple &amp; professional with no distractions</a:t>
            </a:r>
          </a:p>
          <a:p>
            <a:pPr>
              <a:lnSpc>
                <a:spcPct val="100000"/>
              </a:lnSpc>
              <a:spcBef>
                <a:spcPts val="0"/>
              </a:spcBef>
            </a:pPr>
            <a:r>
              <a:rPr lang="en-US" dirty="0"/>
              <a:t>Test your technology in advance (audio, video, </a:t>
            </a:r>
            <a:r>
              <a:rPr lang="en-US" dirty="0" err="1"/>
              <a:t>wifi</a:t>
            </a:r>
            <a:r>
              <a:rPr lang="en-US" dirty="0"/>
              <a:t>)</a:t>
            </a:r>
          </a:p>
          <a:p>
            <a:pPr>
              <a:lnSpc>
                <a:spcPct val="100000"/>
              </a:lnSpc>
              <a:spcBef>
                <a:spcPts val="0"/>
              </a:spcBef>
            </a:pPr>
            <a:r>
              <a:rPr lang="en-US" dirty="0"/>
              <a:t>Be mindful of your body language: sit up straight, make eye contact, and smile</a:t>
            </a:r>
          </a:p>
          <a:p>
            <a:pPr>
              <a:lnSpc>
                <a:spcPct val="100000"/>
              </a:lnSpc>
              <a:spcBef>
                <a:spcPts val="0"/>
              </a:spcBef>
            </a:pPr>
            <a:r>
              <a:rPr lang="en-US" dirty="0"/>
              <a:t>Professional dress </a:t>
            </a:r>
          </a:p>
          <a:p>
            <a:pPr lvl="1">
              <a:lnSpc>
                <a:spcPct val="100000"/>
              </a:lnSpc>
              <a:spcBef>
                <a:spcPts val="0"/>
              </a:spcBef>
            </a:pPr>
            <a:r>
              <a:rPr lang="en-US" dirty="0"/>
              <a:t>Business professional - dress as if the career fair is an interview</a:t>
            </a:r>
          </a:p>
          <a:p>
            <a:pPr lvl="1">
              <a:lnSpc>
                <a:spcPct val="100000"/>
              </a:lnSpc>
              <a:spcBef>
                <a:spcPts val="0"/>
              </a:spcBef>
            </a:pPr>
            <a:r>
              <a:rPr lang="en-US" dirty="0"/>
              <a:t>Avoid excessive jewelry or makeup  </a:t>
            </a:r>
          </a:p>
          <a:p>
            <a:pPr lvl="1">
              <a:lnSpc>
                <a:spcPct val="100000"/>
              </a:lnSpc>
              <a:spcBef>
                <a:spcPts val="0"/>
              </a:spcBef>
            </a:pPr>
            <a:endParaRPr lang="en-US" dirty="0"/>
          </a:p>
        </p:txBody>
      </p:sp>
    </p:spTree>
    <p:extLst>
      <p:ext uri="{BB962C8B-B14F-4D97-AF65-F5344CB8AC3E}">
        <p14:creationId xmlns:p14="http://schemas.microsoft.com/office/powerpoint/2010/main" val="131594152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a:t>Prepare: what to have with you </a:t>
            </a:r>
          </a:p>
        </p:txBody>
      </p:sp>
      <p:sp>
        <p:nvSpPr>
          <p:cNvPr id="4" name="Content Placeholder 2"/>
          <p:cNvSpPr>
            <a:spLocks noGrp="1"/>
          </p:cNvSpPr>
          <p:nvPr>
            <p:ph idx="1"/>
          </p:nvPr>
        </p:nvSpPr>
        <p:spPr>
          <a:xfrm>
            <a:off x="838200" y="1513745"/>
            <a:ext cx="10515600" cy="4452937"/>
          </a:xfrm>
        </p:spPr>
        <p:txBody>
          <a:bodyPr>
            <a:noAutofit/>
          </a:bodyPr>
          <a:lstStyle/>
          <a:p>
            <a:pPr>
              <a:lnSpc>
                <a:spcPct val="100000"/>
              </a:lnSpc>
              <a:spcBef>
                <a:spcPts val="0"/>
              </a:spcBef>
            </a:pPr>
            <a:r>
              <a:rPr lang="en-US" dirty="0"/>
              <a:t>Your resume</a:t>
            </a:r>
            <a:endParaRPr lang="en-US" sz="2800" dirty="0"/>
          </a:p>
          <a:p>
            <a:pPr>
              <a:lnSpc>
                <a:spcPct val="100000"/>
              </a:lnSpc>
              <a:spcBef>
                <a:spcPts val="0"/>
              </a:spcBef>
            </a:pPr>
            <a:r>
              <a:rPr lang="en-US" dirty="0"/>
              <a:t>Your </a:t>
            </a:r>
            <a:r>
              <a:rPr lang="en-US" dirty="0">
                <a:hlinkClick r:id="rId3"/>
              </a:rPr>
              <a:t>Employer Research form </a:t>
            </a:r>
            <a:r>
              <a:rPr lang="en-US" dirty="0"/>
              <a:t>with a few questions for each employers based on your research </a:t>
            </a:r>
            <a:r>
              <a:rPr lang="en-US" sz="2800" dirty="0"/>
              <a:t>(if needed)</a:t>
            </a:r>
          </a:p>
          <a:p>
            <a:pPr>
              <a:lnSpc>
                <a:spcPct val="100000"/>
              </a:lnSpc>
              <a:spcBef>
                <a:spcPts val="0"/>
              </a:spcBef>
            </a:pPr>
            <a:r>
              <a:rPr lang="en-US" dirty="0"/>
              <a:t>Copy of your Elevator Pitch form </a:t>
            </a:r>
            <a:r>
              <a:rPr lang="en-US" sz="2800" dirty="0"/>
              <a:t>(if needed)</a:t>
            </a:r>
          </a:p>
          <a:p>
            <a:pPr>
              <a:lnSpc>
                <a:spcPct val="100000"/>
              </a:lnSpc>
              <a:spcBef>
                <a:spcPts val="0"/>
              </a:spcBef>
            </a:pPr>
            <a:r>
              <a:rPr lang="en-US" dirty="0"/>
              <a:t>A notepad and writing utensil </a:t>
            </a:r>
          </a:p>
        </p:txBody>
      </p:sp>
    </p:spTree>
    <p:extLst>
      <p:ext uri="{BB962C8B-B14F-4D97-AF65-F5344CB8AC3E}">
        <p14:creationId xmlns:p14="http://schemas.microsoft.com/office/powerpoint/2010/main" val="206245139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a:t>After the fair: to do list</a:t>
            </a:r>
          </a:p>
        </p:txBody>
      </p:sp>
      <p:sp>
        <p:nvSpPr>
          <p:cNvPr id="4" name="Content Placeholder 2"/>
          <p:cNvSpPr>
            <a:spLocks noGrp="1"/>
          </p:cNvSpPr>
          <p:nvPr>
            <p:ph idx="1"/>
          </p:nvPr>
        </p:nvSpPr>
        <p:spPr>
          <a:xfrm>
            <a:off x="838200" y="1513745"/>
            <a:ext cx="10515600" cy="4452937"/>
          </a:xfrm>
        </p:spPr>
        <p:txBody>
          <a:bodyPr>
            <a:noAutofit/>
          </a:bodyPr>
          <a:lstStyle/>
          <a:p>
            <a:pPr>
              <a:lnSpc>
                <a:spcPct val="100000"/>
              </a:lnSpc>
              <a:spcBef>
                <a:spcPts val="0"/>
              </a:spcBef>
            </a:pPr>
            <a:r>
              <a:rPr lang="en-US" dirty="0"/>
              <a:t>Organize your notes</a:t>
            </a:r>
          </a:p>
          <a:p>
            <a:pPr marL="0" indent="0">
              <a:lnSpc>
                <a:spcPct val="100000"/>
              </a:lnSpc>
              <a:spcBef>
                <a:spcPts val="0"/>
              </a:spcBef>
              <a:buNone/>
            </a:pPr>
            <a:endParaRPr lang="en-US" sz="1050" dirty="0"/>
          </a:p>
          <a:p>
            <a:pPr>
              <a:lnSpc>
                <a:spcPct val="100000"/>
              </a:lnSpc>
              <a:spcBef>
                <a:spcPts val="0"/>
              </a:spcBef>
            </a:pPr>
            <a:r>
              <a:rPr lang="en-US" dirty="0"/>
              <a:t>Excel spreadsheet to keep everything in one place</a:t>
            </a:r>
          </a:p>
          <a:p>
            <a:pPr marL="0" indent="0">
              <a:lnSpc>
                <a:spcPct val="100000"/>
              </a:lnSpc>
              <a:spcBef>
                <a:spcPts val="0"/>
              </a:spcBef>
              <a:buNone/>
            </a:pPr>
            <a:endParaRPr lang="en-US" sz="1050" dirty="0"/>
          </a:p>
          <a:p>
            <a:pPr>
              <a:lnSpc>
                <a:spcPct val="100000"/>
              </a:lnSpc>
              <a:spcBef>
                <a:spcPts val="0"/>
              </a:spcBef>
            </a:pPr>
            <a:r>
              <a:rPr lang="en-US" dirty="0"/>
              <a:t>Always follow up, but don’t expect an immediate response</a:t>
            </a:r>
          </a:p>
          <a:p>
            <a:pPr marL="0" indent="0">
              <a:lnSpc>
                <a:spcPct val="100000"/>
              </a:lnSpc>
              <a:spcBef>
                <a:spcPts val="0"/>
              </a:spcBef>
              <a:buNone/>
            </a:pPr>
            <a:endParaRPr lang="en-US" sz="1050" dirty="0"/>
          </a:p>
          <a:p>
            <a:pPr>
              <a:lnSpc>
                <a:spcPct val="100000"/>
              </a:lnSpc>
              <a:spcBef>
                <a:spcPts val="0"/>
              </a:spcBef>
            </a:pPr>
            <a:r>
              <a:rPr lang="en-US" dirty="0"/>
              <a:t>If conducting Day-After Interviews, submit your application materials well before the deadline!</a:t>
            </a:r>
          </a:p>
          <a:p>
            <a:pPr marL="0" indent="0">
              <a:lnSpc>
                <a:spcPct val="100000"/>
              </a:lnSpc>
              <a:spcBef>
                <a:spcPts val="0"/>
              </a:spcBef>
              <a:buNone/>
            </a:pPr>
            <a:endParaRPr lang="en-US" sz="1050" dirty="0"/>
          </a:p>
          <a:p>
            <a:pPr>
              <a:lnSpc>
                <a:spcPct val="100000"/>
              </a:lnSpc>
              <a:spcBef>
                <a:spcPts val="0"/>
              </a:spcBef>
            </a:pPr>
            <a:r>
              <a:rPr lang="en-US" dirty="0"/>
              <a:t>Mail or email thank-you note (and resume) ASAP</a:t>
            </a:r>
          </a:p>
          <a:p>
            <a:pPr marL="0" indent="0">
              <a:lnSpc>
                <a:spcPct val="100000"/>
              </a:lnSpc>
              <a:spcBef>
                <a:spcPts val="0"/>
              </a:spcBef>
              <a:buNone/>
            </a:pPr>
            <a:endParaRPr lang="en-US" sz="1050" dirty="0"/>
          </a:p>
          <a:p>
            <a:pPr>
              <a:lnSpc>
                <a:spcPct val="100000"/>
              </a:lnSpc>
              <a:spcBef>
                <a:spcPts val="0"/>
              </a:spcBef>
            </a:pPr>
            <a:r>
              <a:rPr lang="en-US" dirty="0"/>
              <a:t>Follow up with a phone call approximately 2 weeks later</a:t>
            </a:r>
          </a:p>
          <a:p>
            <a:pPr>
              <a:lnSpc>
                <a:spcPct val="100000"/>
              </a:lnSpc>
              <a:spcBef>
                <a:spcPts val="0"/>
              </a:spcBef>
            </a:pPr>
            <a:endParaRPr lang="en-US" dirty="0"/>
          </a:p>
          <a:p>
            <a:pPr>
              <a:lnSpc>
                <a:spcPct val="100000"/>
              </a:lnSpc>
              <a:spcBef>
                <a:spcPts val="0"/>
              </a:spcBef>
            </a:pPr>
            <a:endParaRPr lang="en-US" dirty="0"/>
          </a:p>
        </p:txBody>
      </p:sp>
    </p:spTree>
    <p:extLst>
      <p:ext uri="{BB962C8B-B14F-4D97-AF65-F5344CB8AC3E}">
        <p14:creationId xmlns:p14="http://schemas.microsoft.com/office/powerpoint/2010/main" val="32382238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9236FF-F322-43E8-A187-824003FB3708}"/>
              </a:ext>
            </a:extLst>
          </p:cNvPr>
          <p:cNvSpPr>
            <a:spLocks noGrp="1"/>
          </p:cNvSpPr>
          <p:nvPr>
            <p:ph type="title"/>
          </p:nvPr>
        </p:nvSpPr>
        <p:spPr/>
        <p:txBody>
          <a:bodyPr/>
          <a:lstStyle/>
          <a:p>
            <a:r>
              <a:rPr lang="en-US" dirty="0"/>
              <a:t>Help Us, Help You!</a:t>
            </a:r>
          </a:p>
        </p:txBody>
      </p:sp>
      <p:sp>
        <p:nvSpPr>
          <p:cNvPr id="3" name="Content Placeholder 2">
            <a:extLst>
              <a:ext uri="{FF2B5EF4-FFF2-40B4-BE49-F238E27FC236}">
                <a16:creationId xmlns:a16="http://schemas.microsoft.com/office/drawing/2014/main" id="{8D8964C6-A453-400D-BF41-A7A376BB1216}"/>
              </a:ext>
            </a:extLst>
          </p:cNvPr>
          <p:cNvSpPr>
            <a:spLocks noGrp="1"/>
          </p:cNvSpPr>
          <p:nvPr>
            <p:ph sz="half" idx="1"/>
          </p:nvPr>
        </p:nvSpPr>
        <p:spPr>
          <a:xfrm>
            <a:off x="838200" y="1825625"/>
            <a:ext cx="7074159" cy="4043761"/>
          </a:xfrm>
        </p:spPr>
        <p:txBody>
          <a:bodyPr>
            <a:normAutofit/>
          </a:bodyPr>
          <a:lstStyle/>
          <a:p>
            <a:pPr marL="0" indent="0">
              <a:buNone/>
            </a:pPr>
            <a:r>
              <a:rPr lang="en-US" dirty="0"/>
              <a:t>Complete </a:t>
            </a:r>
            <a:r>
              <a:rPr lang="en-US"/>
              <a:t>this </a:t>
            </a:r>
            <a:r>
              <a:rPr lang="en-US">
                <a:hlinkClick r:id="rId2"/>
              </a:rPr>
              <a:t>Quick </a:t>
            </a:r>
            <a:r>
              <a:rPr lang="en-US" dirty="0">
                <a:hlinkClick r:id="rId2"/>
              </a:rPr>
              <a:t>Survey </a:t>
            </a:r>
            <a:r>
              <a:rPr lang="en-US" dirty="0"/>
              <a:t>about your summer experience!</a:t>
            </a:r>
          </a:p>
          <a:p>
            <a:pPr marL="0" indent="0">
              <a:buNone/>
            </a:pPr>
            <a:endParaRPr lang="en-US" dirty="0"/>
          </a:p>
          <a:p>
            <a:pPr marL="0" indent="0">
              <a:buNone/>
            </a:pPr>
            <a:r>
              <a:rPr lang="en-US" dirty="0"/>
              <a:t>If the above link doesn’t work, use this:</a:t>
            </a:r>
          </a:p>
          <a:p>
            <a:pPr marL="0" indent="0">
              <a:buNone/>
            </a:pPr>
            <a:r>
              <a:rPr lang="en-US" dirty="0"/>
              <a:t>https://bit.ly/3bdS5tn</a:t>
            </a:r>
          </a:p>
        </p:txBody>
      </p:sp>
      <p:pic>
        <p:nvPicPr>
          <p:cNvPr id="6" name="Picture 5">
            <a:hlinkClick r:id="rId2"/>
            <a:extLst>
              <a:ext uri="{FF2B5EF4-FFF2-40B4-BE49-F238E27FC236}">
                <a16:creationId xmlns:a16="http://schemas.microsoft.com/office/drawing/2014/main" id="{5B91EC36-76FD-4547-8466-1699C92AA086}"/>
              </a:ext>
            </a:extLst>
          </p:cNvPr>
          <p:cNvPicPr>
            <a:picLocks noChangeAspect="1"/>
          </p:cNvPicPr>
          <p:nvPr/>
        </p:nvPicPr>
        <p:blipFill rotWithShape="1">
          <a:blip r:embed="rId3"/>
          <a:srcRect l="84337" t="44623" r="2194" b="32780"/>
          <a:stretch/>
        </p:blipFill>
        <p:spPr>
          <a:xfrm>
            <a:off x="7763069" y="1921189"/>
            <a:ext cx="4012163" cy="3784197"/>
          </a:xfrm>
          <a:prstGeom prst="rect">
            <a:avLst/>
          </a:prstGeom>
        </p:spPr>
      </p:pic>
    </p:spTree>
    <p:extLst>
      <p:ext uri="{BB962C8B-B14F-4D97-AF65-F5344CB8AC3E}">
        <p14:creationId xmlns:p14="http://schemas.microsoft.com/office/powerpoint/2010/main" val="365985572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B6C250-F382-413B-A7C5-2AF20CE1C95B}"/>
              </a:ext>
            </a:extLst>
          </p:cNvPr>
          <p:cNvSpPr>
            <a:spLocks noGrp="1"/>
          </p:cNvSpPr>
          <p:nvPr>
            <p:ph type="title"/>
          </p:nvPr>
        </p:nvSpPr>
        <p:spPr/>
        <p:txBody>
          <a:bodyPr>
            <a:normAutofit/>
          </a:bodyPr>
          <a:lstStyle/>
          <a:p>
            <a:r>
              <a:rPr lang="en-US" dirty="0"/>
              <a:t>Other job search resources 	</a:t>
            </a:r>
          </a:p>
        </p:txBody>
      </p:sp>
      <p:sp>
        <p:nvSpPr>
          <p:cNvPr id="4" name="Content Placeholder 2">
            <a:extLst>
              <a:ext uri="{FF2B5EF4-FFF2-40B4-BE49-F238E27FC236}">
                <a16:creationId xmlns:a16="http://schemas.microsoft.com/office/drawing/2014/main" id="{645CAE7C-6226-4753-BFA5-8E51D3554A9E}"/>
              </a:ext>
            </a:extLst>
          </p:cNvPr>
          <p:cNvSpPr txBox="1">
            <a:spLocks/>
          </p:cNvSpPr>
          <p:nvPr/>
        </p:nvSpPr>
        <p:spPr>
          <a:xfrm>
            <a:off x="838200" y="1825624"/>
            <a:ext cx="9237133" cy="466725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hlinkClick r:id="rId3" action="ppaction://hlinkfile"/>
              </a:rPr>
              <a:t>Handshake </a:t>
            </a:r>
            <a:endParaRPr lang="en-US" dirty="0"/>
          </a:p>
          <a:p>
            <a:r>
              <a:rPr lang="en-US" dirty="0">
                <a:hlinkClick r:id="rId4"/>
              </a:rPr>
              <a:t>Engineer Jobs </a:t>
            </a:r>
            <a:endParaRPr lang="en-US" dirty="0"/>
          </a:p>
          <a:p>
            <a:r>
              <a:rPr lang="en-US" dirty="0">
                <a:hlinkClick r:id="rId5"/>
              </a:rPr>
              <a:t>Career Shift</a:t>
            </a:r>
            <a:endParaRPr lang="en-US" dirty="0"/>
          </a:p>
          <a:p>
            <a:r>
              <a:rPr lang="en-US" dirty="0">
                <a:hlinkClick r:id="rId6"/>
              </a:rPr>
              <a:t>Linked In </a:t>
            </a:r>
            <a:endParaRPr lang="en-US" dirty="0"/>
          </a:p>
          <a:p>
            <a:r>
              <a:rPr lang="en-US" dirty="0"/>
              <a:t>Professional Associations - </a:t>
            </a:r>
            <a:r>
              <a:rPr lang="en-US" dirty="0">
                <a:hlinkClick r:id="rId7"/>
              </a:rPr>
              <a:t>ACM</a:t>
            </a:r>
            <a:endParaRPr lang="en-US" dirty="0"/>
          </a:p>
          <a:p>
            <a:r>
              <a:rPr lang="en-US" dirty="0">
                <a:hlinkClick r:id="rId8"/>
              </a:rPr>
              <a:t>USA Jobs</a:t>
            </a:r>
            <a:endParaRPr lang="en-US" dirty="0"/>
          </a:p>
          <a:p>
            <a:r>
              <a:rPr lang="en-US" dirty="0">
                <a:hlinkClick r:id="rId9"/>
              </a:rPr>
              <a:t>COVINTERN</a:t>
            </a:r>
            <a:endParaRPr lang="en-US" dirty="0"/>
          </a:p>
          <a:p>
            <a:r>
              <a:rPr lang="en-US" dirty="0">
                <a:hlinkClick r:id="rId10"/>
              </a:rPr>
              <a:t>Finding a Computer Science Job</a:t>
            </a:r>
          </a:p>
          <a:p>
            <a:r>
              <a:rPr lang="en-US" dirty="0">
                <a:hlinkClick r:id="rId11"/>
              </a:rPr>
              <a:t>DICE</a:t>
            </a:r>
            <a:r>
              <a:rPr lang="en-US" dirty="0">
                <a:hlinkClick r:id="rId10"/>
              </a:rPr>
              <a:t> </a:t>
            </a:r>
            <a:endParaRPr lang="en-US" dirty="0"/>
          </a:p>
          <a:p>
            <a:endParaRPr lang="en-US" dirty="0"/>
          </a:p>
          <a:p>
            <a:endParaRPr lang="en-US" dirty="0"/>
          </a:p>
        </p:txBody>
      </p:sp>
      <p:pic>
        <p:nvPicPr>
          <p:cNvPr id="7" name="Picture 6"/>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7842885" y="1477539"/>
            <a:ext cx="2761582" cy="2601701"/>
          </a:xfrm>
          <a:prstGeom prst="rect">
            <a:avLst/>
          </a:prstGeom>
        </p:spPr>
      </p:pic>
    </p:spTree>
    <p:extLst>
      <p:ext uri="{BB962C8B-B14F-4D97-AF65-F5344CB8AC3E}">
        <p14:creationId xmlns:p14="http://schemas.microsoft.com/office/powerpoint/2010/main" val="420398278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5109" y="2726590"/>
            <a:ext cx="10515600" cy="1325563"/>
          </a:xfrm>
        </p:spPr>
        <p:txBody>
          <a:bodyPr>
            <a:normAutofit/>
          </a:bodyPr>
          <a:lstStyle/>
          <a:p>
            <a:pPr algn="ctr"/>
            <a:r>
              <a:rPr lang="en-US" sz="4800" dirty="0"/>
              <a:t>Questions?</a:t>
            </a:r>
          </a:p>
        </p:txBody>
      </p:sp>
    </p:spTree>
    <p:extLst>
      <p:ext uri="{BB962C8B-B14F-4D97-AF65-F5344CB8AC3E}">
        <p14:creationId xmlns:p14="http://schemas.microsoft.com/office/powerpoint/2010/main" val="418382507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614FC6-FE3D-7B45-84BE-3C726AB1D86B}"/>
              </a:ext>
            </a:extLst>
          </p:cNvPr>
          <p:cNvSpPr>
            <a:spLocks noGrp="1"/>
          </p:cNvSpPr>
          <p:nvPr>
            <p:ph type="title"/>
          </p:nvPr>
        </p:nvSpPr>
        <p:spPr>
          <a:xfrm>
            <a:off x="831850" y="609770"/>
            <a:ext cx="10515600" cy="882148"/>
          </a:xfrm>
        </p:spPr>
        <p:txBody>
          <a:bodyPr>
            <a:normAutofit fontScale="90000"/>
          </a:bodyPr>
          <a:lstStyle/>
          <a:p>
            <a:r>
              <a:rPr lang="en-US" dirty="0"/>
              <a:t>Connect with us!</a:t>
            </a:r>
          </a:p>
        </p:txBody>
      </p:sp>
      <p:sp>
        <p:nvSpPr>
          <p:cNvPr id="7" name="TextBox 6">
            <a:extLst>
              <a:ext uri="{FF2B5EF4-FFF2-40B4-BE49-F238E27FC236}">
                <a16:creationId xmlns:a16="http://schemas.microsoft.com/office/drawing/2014/main" id="{1909E9D3-4656-4296-9298-DF3E87150255}"/>
              </a:ext>
            </a:extLst>
          </p:cNvPr>
          <p:cNvSpPr txBox="1"/>
          <p:nvPr/>
        </p:nvSpPr>
        <p:spPr>
          <a:xfrm>
            <a:off x="9093539" y="2926824"/>
            <a:ext cx="3268580" cy="492443"/>
          </a:xfrm>
          <a:prstGeom prst="rect">
            <a:avLst/>
          </a:prstGeom>
          <a:noFill/>
        </p:spPr>
        <p:txBody>
          <a:bodyPr wrap="square" rtlCol="0">
            <a:spAutoFit/>
          </a:bodyPr>
          <a:lstStyle/>
          <a:p>
            <a:r>
              <a:rPr lang="en-US" sz="2600" dirty="0">
                <a:solidFill>
                  <a:schemeClr val="bg1"/>
                </a:solidFill>
              </a:rPr>
              <a:t>@</a:t>
            </a:r>
            <a:r>
              <a:rPr lang="en-US" sz="2300" dirty="0" err="1">
                <a:solidFill>
                  <a:schemeClr val="bg1"/>
                </a:solidFill>
              </a:rPr>
              <a:t>CareerCenterCEC</a:t>
            </a:r>
            <a:endParaRPr lang="en-US" sz="2300" dirty="0">
              <a:solidFill>
                <a:schemeClr val="bg1"/>
              </a:solidFill>
            </a:endParaRPr>
          </a:p>
        </p:txBody>
      </p:sp>
      <p:pic>
        <p:nvPicPr>
          <p:cNvPr id="10" name="Picture 9">
            <a:extLst>
              <a:ext uri="{FF2B5EF4-FFF2-40B4-BE49-F238E27FC236}">
                <a16:creationId xmlns:a16="http://schemas.microsoft.com/office/drawing/2014/main" id="{5A5F4D64-4FA6-48D1-9022-C64588DD6446}"/>
              </a:ext>
            </a:extLst>
          </p:cNvPr>
          <p:cNvPicPr>
            <a:picLocks noChangeAspect="1"/>
          </p:cNvPicPr>
          <p:nvPr/>
        </p:nvPicPr>
        <p:blipFill rotWithShape="1">
          <a:blip r:embed="rId3"/>
          <a:srcRect l="-1" r="67474"/>
          <a:stretch/>
        </p:blipFill>
        <p:spPr>
          <a:xfrm>
            <a:off x="10733110" y="1796127"/>
            <a:ext cx="914401" cy="1088237"/>
          </a:xfrm>
          <a:prstGeom prst="rect">
            <a:avLst/>
          </a:prstGeom>
        </p:spPr>
      </p:pic>
      <p:pic>
        <p:nvPicPr>
          <p:cNvPr id="11" name="Picture 10">
            <a:extLst>
              <a:ext uri="{FF2B5EF4-FFF2-40B4-BE49-F238E27FC236}">
                <a16:creationId xmlns:a16="http://schemas.microsoft.com/office/drawing/2014/main" id="{DE28C909-3538-420E-A40B-F96AB6DF4029}"/>
              </a:ext>
            </a:extLst>
          </p:cNvPr>
          <p:cNvPicPr>
            <a:picLocks noChangeAspect="1"/>
          </p:cNvPicPr>
          <p:nvPr/>
        </p:nvPicPr>
        <p:blipFill rotWithShape="1">
          <a:blip r:embed="rId3"/>
          <a:srcRect l="64893"/>
          <a:stretch/>
        </p:blipFill>
        <p:spPr>
          <a:xfrm>
            <a:off x="9541449" y="1852033"/>
            <a:ext cx="974756" cy="1074792"/>
          </a:xfrm>
          <a:prstGeom prst="rect">
            <a:avLst/>
          </a:prstGeom>
        </p:spPr>
      </p:pic>
      <p:sp>
        <p:nvSpPr>
          <p:cNvPr id="12" name="TextBox 11">
            <a:extLst>
              <a:ext uri="{FF2B5EF4-FFF2-40B4-BE49-F238E27FC236}">
                <a16:creationId xmlns:a16="http://schemas.microsoft.com/office/drawing/2014/main" id="{D4FE00B5-D832-4B2C-B5A1-73738EE86D04}"/>
              </a:ext>
            </a:extLst>
          </p:cNvPr>
          <p:cNvSpPr txBox="1"/>
          <p:nvPr/>
        </p:nvSpPr>
        <p:spPr>
          <a:xfrm>
            <a:off x="9583283" y="4300046"/>
            <a:ext cx="3268580" cy="492443"/>
          </a:xfrm>
          <a:prstGeom prst="rect">
            <a:avLst/>
          </a:prstGeom>
          <a:noFill/>
        </p:spPr>
        <p:txBody>
          <a:bodyPr wrap="square" rtlCol="0">
            <a:spAutoFit/>
          </a:bodyPr>
          <a:lstStyle/>
          <a:p>
            <a:r>
              <a:rPr lang="en-US" sz="2600" dirty="0">
                <a:solidFill>
                  <a:schemeClr val="bg1"/>
                </a:solidFill>
              </a:rPr>
              <a:t>@</a:t>
            </a:r>
            <a:r>
              <a:rPr lang="en-US" sz="2400" dirty="0" err="1">
                <a:solidFill>
                  <a:schemeClr val="bg1"/>
                </a:solidFill>
              </a:rPr>
              <a:t>uofsc_cec</a:t>
            </a:r>
            <a:endParaRPr lang="en-US" sz="2600" dirty="0">
              <a:solidFill>
                <a:schemeClr val="bg1"/>
              </a:solidFill>
            </a:endParaRPr>
          </a:p>
        </p:txBody>
      </p:sp>
      <p:pic>
        <p:nvPicPr>
          <p:cNvPr id="13" name="Picture 12">
            <a:extLst>
              <a:ext uri="{FF2B5EF4-FFF2-40B4-BE49-F238E27FC236}">
                <a16:creationId xmlns:a16="http://schemas.microsoft.com/office/drawing/2014/main" id="{8ECD7737-5901-4062-A60A-1886AC1028AB}"/>
              </a:ext>
            </a:extLst>
          </p:cNvPr>
          <p:cNvPicPr>
            <a:picLocks noChangeAspect="1"/>
          </p:cNvPicPr>
          <p:nvPr/>
        </p:nvPicPr>
        <p:blipFill rotWithShape="1">
          <a:blip r:embed="rId3"/>
          <a:srcRect l="33997" r="36929"/>
          <a:stretch/>
        </p:blipFill>
        <p:spPr>
          <a:xfrm>
            <a:off x="10209749" y="3323114"/>
            <a:ext cx="844345" cy="1124195"/>
          </a:xfrm>
          <a:prstGeom prst="rect">
            <a:avLst/>
          </a:prstGeom>
        </p:spPr>
      </p:pic>
      <p:pic>
        <p:nvPicPr>
          <p:cNvPr id="15" name="Graphic 14" descr="Receiver">
            <a:extLst>
              <a:ext uri="{FF2B5EF4-FFF2-40B4-BE49-F238E27FC236}">
                <a16:creationId xmlns:a16="http://schemas.microsoft.com/office/drawing/2014/main" id="{CD76E691-F7CB-4C60-A875-6FD042F0D22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37905" y="1439364"/>
            <a:ext cx="748891" cy="748891"/>
          </a:xfrm>
          <a:prstGeom prst="rect">
            <a:avLst/>
          </a:prstGeom>
        </p:spPr>
      </p:pic>
      <p:sp>
        <p:nvSpPr>
          <p:cNvPr id="16" name="TextBox 15">
            <a:extLst>
              <a:ext uri="{FF2B5EF4-FFF2-40B4-BE49-F238E27FC236}">
                <a16:creationId xmlns:a16="http://schemas.microsoft.com/office/drawing/2014/main" id="{139B4AF5-65F9-4A99-9774-1AE1B3A75E32}"/>
              </a:ext>
            </a:extLst>
          </p:cNvPr>
          <p:cNvSpPr txBox="1"/>
          <p:nvPr/>
        </p:nvSpPr>
        <p:spPr>
          <a:xfrm>
            <a:off x="480251" y="2127625"/>
            <a:ext cx="3268580" cy="461665"/>
          </a:xfrm>
          <a:prstGeom prst="rect">
            <a:avLst/>
          </a:prstGeom>
          <a:noFill/>
        </p:spPr>
        <p:txBody>
          <a:bodyPr wrap="square" rtlCol="0">
            <a:spAutoFit/>
          </a:bodyPr>
          <a:lstStyle/>
          <a:p>
            <a:r>
              <a:rPr lang="en-US" sz="2400" dirty="0">
                <a:solidFill>
                  <a:schemeClr val="bg1"/>
                </a:solidFill>
              </a:rPr>
              <a:t>(803) 777 - 7280</a:t>
            </a:r>
            <a:endParaRPr lang="en-US" sz="2600" dirty="0">
              <a:solidFill>
                <a:schemeClr val="bg1"/>
              </a:solidFill>
            </a:endParaRPr>
          </a:p>
        </p:txBody>
      </p:sp>
      <p:pic>
        <p:nvPicPr>
          <p:cNvPr id="18" name="Graphic 17" descr="Email">
            <a:extLst>
              <a:ext uri="{FF2B5EF4-FFF2-40B4-BE49-F238E27FC236}">
                <a16:creationId xmlns:a16="http://schemas.microsoft.com/office/drawing/2014/main" id="{69E2BF6A-C629-44F8-A0B0-27CCB163DC70}"/>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137904" y="2561738"/>
            <a:ext cx="748891" cy="748891"/>
          </a:xfrm>
          <a:prstGeom prst="rect">
            <a:avLst/>
          </a:prstGeom>
        </p:spPr>
      </p:pic>
      <p:sp>
        <p:nvSpPr>
          <p:cNvPr id="19" name="TextBox 18">
            <a:extLst>
              <a:ext uri="{FF2B5EF4-FFF2-40B4-BE49-F238E27FC236}">
                <a16:creationId xmlns:a16="http://schemas.microsoft.com/office/drawing/2014/main" id="{5B09ADCC-6F2B-407F-B542-C5B8881091A3}"/>
              </a:ext>
            </a:extLst>
          </p:cNvPr>
          <p:cNvSpPr txBox="1"/>
          <p:nvPr/>
        </p:nvSpPr>
        <p:spPr>
          <a:xfrm>
            <a:off x="465106" y="3269664"/>
            <a:ext cx="3268580" cy="461665"/>
          </a:xfrm>
          <a:prstGeom prst="rect">
            <a:avLst/>
          </a:prstGeom>
          <a:noFill/>
        </p:spPr>
        <p:txBody>
          <a:bodyPr wrap="square" rtlCol="0">
            <a:spAutoFit/>
          </a:bodyPr>
          <a:lstStyle/>
          <a:p>
            <a:r>
              <a:rPr lang="en-US" sz="2400" dirty="0">
                <a:solidFill>
                  <a:schemeClr val="bg1"/>
                </a:solidFill>
              </a:rPr>
              <a:t>career@sc.edu</a:t>
            </a:r>
            <a:endParaRPr lang="en-US" sz="2600" dirty="0">
              <a:solidFill>
                <a:schemeClr val="bg1"/>
              </a:solidFill>
            </a:endParaRPr>
          </a:p>
        </p:txBody>
      </p:sp>
      <p:pic>
        <p:nvPicPr>
          <p:cNvPr id="21" name="Graphic 20" descr="Internet">
            <a:extLst>
              <a:ext uri="{FF2B5EF4-FFF2-40B4-BE49-F238E27FC236}">
                <a16:creationId xmlns:a16="http://schemas.microsoft.com/office/drawing/2014/main" id="{E40355D1-7EC8-455B-8E38-F52C32A1F9CC}"/>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055150" y="3721109"/>
            <a:ext cx="914400" cy="914400"/>
          </a:xfrm>
          <a:prstGeom prst="rect">
            <a:avLst/>
          </a:prstGeom>
        </p:spPr>
      </p:pic>
      <p:sp>
        <p:nvSpPr>
          <p:cNvPr id="22" name="TextBox 21">
            <a:extLst>
              <a:ext uri="{FF2B5EF4-FFF2-40B4-BE49-F238E27FC236}">
                <a16:creationId xmlns:a16="http://schemas.microsoft.com/office/drawing/2014/main" id="{E3EF7A84-3A0A-4455-9153-1C451B9A7975}"/>
              </a:ext>
            </a:extLst>
          </p:cNvPr>
          <p:cNvSpPr txBox="1"/>
          <p:nvPr/>
        </p:nvSpPr>
        <p:spPr>
          <a:xfrm>
            <a:off x="49173" y="4396819"/>
            <a:ext cx="3268580" cy="830997"/>
          </a:xfrm>
          <a:prstGeom prst="rect">
            <a:avLst/>
          </a:prstGeom>
          <a:noFill/>
        </p:spPr>
        <p:txBody>
          <a:bodyPr wrap="square" rtlCol="0">
            <a:spAutoFit/>
          </a:bodyPr>
          <a:lstStyle/>
          <a:p>
            <a:pPr algn="ctr"/>
            <a:r>
              <a:rPr lang="en-US" sz="2400" dirty="0">
                <a:solidFill>
                  <a:schemeClr val="bg1"/>
                </a:solidFill>
              </a:rPr>
              <a:t>http://cec.sc.edu/</a:t>
            </a:r>
          </a:p>
          <a:p>
            <a:pPr algn="ctr"/>
            <a:r>
              <a:rPr lang="en-US" sz="2400" dirty="0" err="1">
                <a:solidFill>
                  <a:schemeClr val="bg1"/>
                </a:solidFill>
              </a:rPr>
              <a:t>careercenter</a:t>
            </a:r>
            <a:endParaRPr lang="en-US" sz="2600" dirty="0">
              <a:solidFill>
                <a:schemeClr val="bg1"/>
              </a:solidFill>
            </a:endParaRPr>
          </a:p>
        </p:txBody>
      </p:sp>
      <p:sp>
        <p:nvSpPr>
          <p:cNvPr id="3" name="Rectangle 2">
            <a:extLst>
              <a:ext uri="{FF2B5EF4-FFF2-40B4-BE49-F238E27FC236}">
                <a16:creationId xmlns:a16="http://schemas.microsoft.com/office/drawing/2014/main" id="{8611B9B4-9D9A-4220-A80D-5397E2DE466A}"/>
              </a:ext>
            </a:extLst>
          </p:cNvPr>
          <p:cNvSpPr/>
          <p:nvPr/>
        </p:nvSpPr>
        <p:spPr>
          <a:xfrm>
            <a:off x="3187457" y="5344915"/>
            <a:ext cx="5699054" cy="75734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Impact" panose="020B0806030902050204" pitchFamily="34" charset="0"/>
              </a:rPr>
              <a:t>Thomas Cooper Library, Level 5</a:t>
            </a:r>
          </a:p>
        </p:txBody>
      </p:sp>
      <p:pic>
        <p:nvPicPr>
          <p:cNvPr id="4" name="Picture 3" descr="A body of water&#10;&#10;Description automatically generated">
            <a:extLst>
              <a:ext uri="{FF2B5EF4-FFF2-40B4-BE49-F238E27FC236}">
                <a16:creationId xmlns:a16="http://schemas.microsoft.com/office/drawing/2014/main" id="{FBFB6C68-D923-4209-92A1-4E5ACDD075F7}"/>
              </a:ext>
            </a:extLst>
          </p:cNvPr>
          <p:cNvPicPr>
            <a:picLocks noChangeAspect="1"/>
          </p:cNvPicPr>
          <p:nvPr/>
        </p:nvPicPr>
        <p:blipFill rotWithShape="1">
          <a:blip r:embed="rId10"/>
          <a:srcRect t="5323" r="-4" b="6984"/>
          <a:stretch/>
        </p:blipFill>
        <p:spPr>
          <a:xfrm>
            <a:off x="3187457" y="1564125"/>
            <a:ext cx="5671123" cy="3729750"/>
          </a:xfrm>
          <a:prstGeom prst="rect">
            <a:avLst/>
          </a:prstGeom>
          <a:noFill/>
        </p:spPr>
      </p:pic>
    </p:spTree>
    <p:extLst>
      <p:ext uri="{BB962C8B-B14F-4D97-AF65-F5344CB8AC3E}">
        <p14:creationId xmlns:p14="http://schemas.microsoft.com/office/powerpoint/2010/main" val="8263783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57D5CCA-44BE-CC4E-ACF4-3DF5B44306E3}"/>
              </a:ext>
            </a:extLst>
          </p:cNvPr>
          <p:cNvPicPr>
            <a:picLocks noChangeAspect="1"/>
          </p:cNvPicPr>
          <p:nvPr/>
        </p:nvPicPr>
        <p:blipFill>
          <a:blip r:embed="rId3"/>
          <a:stretch>
            <a:fillRect/>
          </a:stretch>
        </p:blipFill>
        <p:spPr>
          <a:xfrm>
            <a:off x="1462080" y="1212693"/>
            <a:ext cx="9267840" cy="4652530"/>
          </a:xfrm>
          <a:prstGeom prst="rect">
            <a:avLst/>
          </a:prstGeom>
        </p:spPr>
      </p:pic>
      <p:sp>
        <p:nvSpPr>
          <p:cNvPr id="3" name="TextBox 2">
            <a:extLst>
              <a:ext uri="{FF2B5EF4-FFF2-40B4-BE49-F238E27FC236}">
                <a16:creationId xmlns:a16="http://schemas.microsoft.com/office/drawing/2014/main" id="{F5430AC9-4D85-B24F-8EF2-195FE20D41B6}"/>
              </a:ext>
            </a:extLst>
          </p:cNvPr>
          <p:cNvSpPr txBox="1"/>
          <p:nvPr/>
        </p:nvSpPr>
        <p:spPr>
          <a:xfrm>
            <a:off x="2847022" y="289363"/>
            <a:ext cx="8672952" cy="830997"/>
          </a:xfrm>
          <a:prstGeom prst="rect">
            <a:avLst/>
          </a:prstGeom>
          <a:noFill/>
        </p:spPr>
        <p:txBody>
          <a:bodyPr wrap="none" rtlCol="0">
            <a:spAutoFit/>
          </a:bodyPr>
          <a:lstStyle/>
          <a:p>
            <a:pPr algn="ctr"/>
            <a:r>
              <a:rPr lang="en-US" sz="4800" b="1" dirty="0">
                <a:latin typeface="Berlingske Sans XCn ExtraBold" panose="02000506040000020004"/>
              </a:rPr>
              <a:t>WHAT THE CAREER CENTER DOES</a:t>
            </a:r>
          </a:p>
        </p:txBody>
      </p:sp>
      <p:sp>
        <p:nvSpPr>
          <p:cNvPr id="4" name="TextBox 3">
            <a:extLst>
              <a:ext uri="{FF2B5EF4-FFF2-40B4-BE49-F238E27FC236}">
                <a16:creationId xmlns:a16="http://schemas.microsoft.com/office/drawing/2014/main" id="{D7265D88-EB9C-4A76-89AA-EB6898F13024}"/>
              </a:ext>
            </a:extLst>
          </p:cNvPr>
          <p:cNvSpPr txBox="1"/>
          <p:nvPr/>
        </p:nvSpPr>
        <p:spPr>
          <a:xfrm>
            <a:off x="187515" y="2636197"/>
            <a:ext cx="2892138" cy="400110"/>
          </a:xfrm>
          <a:prstGeom prst="rect">
            <a:avLst/>
          </a:prstGeom>
          <a:noFill/>
        </p:spPr>
        <p:txBody>
          <a:bodyPr wrap="square" rtlCol="0">
            <a:spAutoFit/>
          </a:bodyPr>
          <a:lstStyle/>
          <a:p>
            <a:r>
              <a:rPr lang="en-US" sz="2000" dirty="0"/>
              <a:t>sc.joinhandshake.com</a:t>
            </a:r>
          </a:p>
        </p:txBody>
      </p:sp>
      <p:pic>
        <p:nvPicPr>
          <p:cNvPr id="2" name="Picture 1">
            <a:extLst>
              <a:ext uri="{FF2B5EF4-FFF2-40B4-BE49-F238E27FC236}">
                <a16:creationId xmlns:a16="http://schemas.microsoft.com/office/drawing/2014/main" id="{5A639AA6-7B99-4FEE-82EF-D8A9C99D9EA4}"/>
              </a:ext>
            </a:extLst>
          </p:cNvPr>
          <p:cNvPicPr>
            <a:picLocks noChangeAspect="1"/>
          </p:cNvPicPr>
          <p:nvPr/>
        </p:nvPicPr>
        <p:blipFill rotWithShape="1">
          <a:blip r:embed="rId4"/>
          <a:srcRect l="89441" t="46948" r="7882" b="41728"/>
          <a:stretch/>
        </p:blipFill>
        <p:spPr>
          <a:xfrm>
            <a:off x="109935" y="94505"/>
            <a:ext cx="2704290" cy="2541692"/>
          </a:xfrm>
          <a:prstGeom prst="rect">
            <a:avLst/>
          </a:prstGeom>
        </p:spPr>
      </p:pic>
    </p:spTree>
    <p:extLst>
      <p:ext uri="{BB962C8B-B14F-4D97-AF65-F5344CB8AC3E}">
        <p14:creationId xmlns:p14="http://schemas.microsoft.com/office/powerpoint/2010/main" val="24693477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73A54B-DEA2-4722-BED7-242AF74C3B83}"/>
              </a:ext>
            </a:extLst>
          </p:cNvPr>
          <p:cNvSpPr>
            <a:spLocks noGrp="1"/>
          </p:cNvSpPr>
          <p:nvPr>
            <p:ph type="title"/>
          </p:nvPr>
        </p:nvSpPr>
        <p:spPr/>
        <p:txBody>
          <a:bodyPr>
            <a:normAutofit fontScale="90000"/>
          </a:bodyPr>
          <a:lstStyle/>
          <a:p>
            <a:r>
              <a:rPr lang="en-US" dirty="0"/>
              <a:t>Fall 2020 Career Center Services</a:t>
            </a:r>
          </a:p>
        </p:txBody>
      </p:sp>
      <p:sp>
        <p:nvSpPr>
          <p:cNvPr id="3" name="Content Placeholder 2">
            <a:extLst>
              <a:ext uri="{FF2B5EF4-FFF2-40B4-BE49-F238E27FC236}">
                <a16:creationId xmlns:a16="http://schemas.microsoft.com/office/drawing/2014/main" id="{0A55BC18-1464-4B19-BF88-B6734B50F5A3}"/>
              </a:ext>
            </a:extLst>
          </p:cNvPr>
          <p:cNvSpPr>
            <a:spLocks noGrp="1"/>
          </p:cNvSpPr>
          <p:nvPr>
            <p:ph idx="1"/>
          </p:nvPr>
        </p:nvSpPr>
        <p:spPr>
          <a:xfrm>
            <a:off x="838200" y="1825625"/>
            <a:ext cx="10515600" cy="4412615"/>
          </a:xfrm>
        </p:spPr>
        <p:txBody>
          <a:bodyPr>
            <a:normAutofit lnSpcReduction="10000"/>
          </a:bodyPr>
          <a:lstStyle/>
          <a:p>
            <a:r>
              <a:rPr lang="en-US" dirty="0"/>
              <a:t>CEC Career Center Office in Swearingen 1A03 is closed </a:t>
            </a:r>
          </a:p>
          <a:p>
            <a:r>
              <a:rPr lang="en-US" dirty="0"/>
              <a:t>Thomas Cooper Library Career Center Office on level 5 is open! </a:t>
            </a:r>
          </a:p>
          <a:p>
            <a:pPr lvl="1"/>
            <a:r>
              <a:rPr lang="en-US" dirty="0"/>
              <a:t>In-person and virtual 20-minute “</a:t>
            </a:r>
            <a:r>
              <a:rPr lang="en-US" b="1" dirty="0"/>
              <a:t>Career Studio</a:t>
            </a:r>
            <a:r>
              <a:rPr lang="en-US" dirty="0"/>
              <a:t>” appointments with a Career Center staff member: M-F 9am-4:30 pm. Must be scheduled on Handshake (no drop-in appointments)</a:t>
            </a:r>
          </a:p>
          <a:p>
            <a:pPr lvl="1"/>
            <a:r>
              <a:rPr lang="en-US" dirty="0"/>
              <a:t>Extended virtual hours: Sunday – Thursday 5-7pm</a:t>
            </a:r>
          </a:p>
          <a:p>
            <a:pPr lvl="1"/>
            <a:r>
              <a:rPr lang="en-US" dirty="0"/>
              <a:t>Virtual appointments with a Career Coach or GA: M-F 9am-5pm as available. Schedule via Handshake.</a:t>
            </a:r>
          </a:p>
          <a:p>
            <a:pPr lvl="1"/>
            <a:r>
              <a:rPr lang="en-US" dirty="0"/>
              <a:t>New </a:t>
            </a:r>
            <a:r>
              <a:rPr lang="en-US" dirty="0" err="1"/>
              <a:t>LiveChat</a:t>
            </a:r>
            <a:r>
              <a:rPr lang="en-US" dirty="0"/>
              <a:t> feature on our </a:t>
            </a:r>
            <a:r>
              <a:rPr lang="en-US" dirty="0">
                <a:hlinkClick r:id="rId3"/>
              </a:rPr>
              <a:t>website</a:t>
            </a:r>
            <a:r>
              <a:rPr lang="en-US" dirty="0"/>
              <a:t>!</a:t>
            </a:r>
          </a:p>
        </p:txBody>
      </p:sp>
    </p:spTree>
    <p:extLst>
      <p:ext uri="{BB962C8B-B14F-4D97-AF65-F5344CB8AC3E}">
        <p14:creationId xmlns:p14="http://schemas.microsoft.com/office/powerpoint/2010/main" val="36419823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E0C9BD-38C6-4659-ABC1-561C9A6B48FC}"/>
              </a:ext>
            </a:extLst>
          </p:cNvPr>
          <p:cNvSpPr>
            <a:spLocks noGrp="1"/>
          </p:cNvSpPr>
          <p:nvPr>
            <p:ph type="title"/>
          </p:nvPr>
        </p:nvSpPr>
        <p:spPr>
          <a:xfrm>
            <a:off x="838200" y="365125"/>
            <a:ext cx="10807460" cy="1325563"/>
          </a:xfrm>
        </p:spPr>
        <p:txBody>
          <a:bodyPr>
            <a:normAutofit fontScale="90000"/>
          </a:bodyPr>
          <a:lstStyle/>
          <a:p>
            <a:r>
              <a:rPr lang="en-US" dirty="0"/>
              <a:t>New! Student toolbox on Trello</a:t>
            </a:r>
          </a:p>
        </p:txBody>
      </p:sp>
      <p:sp>
        <p:nvSpPr>
          <p:cNvPr id="3" name="Content Placeholder 2">
            <a:extLst>
              <a:ext uri="{FF2B5EF4-FFF2-40B4-BE49-F238E27FC236}">
                <a16:creationId xmlns:a16="http://schemas.microsoft.com/office/drawing/2014/main" id="{8D1FCF47-85F0-432C-8FAF-9EF40FA56D92}"/>
              </a:ext>
            </a:extLst>
          </p:cNvPr>
          <p:cNvSpPr>
            <a:spLocks noGrp="1"/>
          </p:cNvSpPr>
          <p:nvPr>
            <p:ph idx="1"/>
          </p:nvPr>
        </p:nvSpPr>
        <p:spPr>
          <a:xfrm>
            <a:off x="1603075" y="5885851"/>
            <a:ext cx="4797725" cy="624277"/>
          </a:xfrm>
        </p:spPr>
        <p:txBody>
          <a:bodyPr/>
          <a:lstStyle/>
          <a:p>
            <a:pPr marL="0" indent="0">
              <a:buNone/>
            </a:pPr>
            <a:r>
              <a:rPr lang="en-US" sz="3200" b="1" dirty="0">
                <a:hlinkClick r:id="rId2"/>
              </a:rPr>
              <a:t>Student Toolbox </a:t>
            </a:r>
            <a:r>
              <a:rPr lang="en-US" sz="3200" b="1" dirty="0"/>
              <a:t>Link</a:t>
            </a:r>
          </a:p>
          <a:p>
            <a:endParaRPr lang="en-US" dirty="0"/>
          </a:p>
        </p:txBody>
      </p:sp>
      <p:pic>
        <p:nvPicPr>
          <p:cNvPr id="4" name="Picture 3">
            <a:extLst>
              <a:ext uri="{FF2B5EF4-FFF2-40B4-BE49-F238E27FC236}">
                <a16:creationId xmlns:a16="http://schemas.microsoft.com/office/drawing/2014/main" id="{9899C2E4-6EC0-416C-BFD1-6D0F594E5CA1}"/>
              </a:ext>
            </a:extLst>
          </p:cNvPr>
          <p:cNvPicPr>
            <a:picLocks noChangeAspect="1"/>
          </p:cNvPicPr>
          <p:nvPr/>
        </p:nvPicPr>
        <p:blipFill rotWithShape="1">
          <a:blip r:embed="rId3"/>
          <a:srcRect t="29928" b="5302"/>
          <a:stretch/>
        </p:blipFill>
        <p:spPr>
          <a:xfrm>
            <a:off x="419100" y="1530186"/>
            <a:ext cx="11353800" cy="4134553"/>
          </a:xfrm>
          <a:prstGeom prst="rect">
            <a:avLst/>
          </a:prstGeom>
        </p:spPr>
      </p:pic>
    </p:spTree>
    <p:extLst>
      <p:ext uri="{BB962C8B-B14F-4D97-AF65-F5344CB8AC3E}">
        <p14:creationId xmlns:p14="http://schemas.microsoft.com/office/powerpoint/2010/main" val="20149632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18321C-BEE7-4070-93FD-27D0585627DA}"/>
              </a:ext>
            </a:extLst>
          </p:cNvPr>
          <p:cNvSpPr>
            <a:spLocks noGrp="1"/>
          </p:cNvSpPr>
          <p:nvPr>
            <p:ph type="title"/>
          </p:nvPr>
        </p:nvSpPr>
        <p:spPr>
          <a:xfrm>
            <a:off x="1052729" y="1382400"/>
            <a:ext cx="8605981" cy="772765"/>
          </a:xfrm>
        </p:spPr>
        <p:txBody>
          <a:bodyPr>
            <a:normAutofit fontScale="90000"/>
          </a:bodyPr>
          <a:lstStyle/>
          <a:p>
            <a:pPr algn="ctr"/>
            <a:r>
              <a:rPr lang="en-US" dirty="0"/>
              <a:t>Raise your hand if you . . .</a:t>
            </a:r>
            <a:br>
              <a:rPr lang="en-US" dirty="0"/>
            </a:br>
            <a:endParaRPr lang="en-US" b="0" dirty="0">
              <a:latin typeface="Berlingske Sans"/>
            </a:endParaRPr>
          </a:p>
        </p:txBody>
      </p:sp>
      <p:pic>
        <p:nvPicPr>
          <p:cNvPr id="4" name="Graphic 3" descr="Raised hand">
            <a:extLst>
              <a:ext uri="{FF2B5EF4-FFF2-40B4-BE49-F238E27FC236}">
                <a16:creationId xmlns:a16="http://schemas.microsoft.com/office/drawing/2014/main" id="{2579D1B4-5B81-48D7-B58D-903C63E2E04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246079" y="934528"/>
            <a:ext cx="1963947" cy="1963947"/>
          </a:xfrm>
          <a:prstGeom prst="rect">
            <a:avLst/>
          </a:prstGeom>
        </p:spPr>
      </p:pic>
      <p:sp>
        <p:nvSpPr>
          <p:cNvPr id="8" name="Content Placeholder 2">
            <a:extLst>
              <a:ext uri="{FF2B5EF4-FFF2-40B4-BE49-F238E27FC236}">
                <a16:creationId xmlns:a16="http://schemas.microsoft.com/office/drawing/2014/main" id="{D7E602D4-6C51-42F9-8BEE-269B1BF22483}"/>
              </a:ext>
            </a:extLst>
          </p:cNvPr>
          <p:cNvSpPr>
            <a:spLocks noGrp="1"/>
          </p:cNvSpPr>
          <p:nvPr>
            <p:ph idx="1"/>
          </p:nvPr>
        </p:nvSpPr>
        <p:spPr>
          <a:xfrm>
            <a:off x="694426" y="2603037"/>
            <a:ext cx="10515600" cy="3320435"/>
          </a:xfrm>
        </p:spPr>
        <p:txBody>
          <a:bodyPr>
            <a:noAutofit/>
          </a:bodyPr>
          <a:lstStyle/>
          <a:p>
            <a:pPr marR="0" lvl="0">
              <a:spcBef>
                <a:spcPts val="0"/>
              </a:spcBef>
              <a:spcAft>
                <a:spcPts val="0"/>
              </a:spcAft>
              <a:buSzPts val="1000"/>
              <a:tabLst>
                <a:tab pos="457200" algn="l"/>
              </a:tabLst>
            </a:pPr>
            <a:r>
              <a:rPr lang="en-US" sz="2800" dirty="0">
                <a:effectLst/>
                <a:latin typeface="Berlingske Sans"/>
                <a:ea typeface="Calibri" panose="020F0502020204030204" pitchFamily="34" charset="0"/>
              </a:rPr>
              <a:t>Are </a:t>
            </a:r>
            <a:r>
              <a:rPr lang="en-US" sz="2800" dirty="0">
                <a:latin typeface="Berlingske Sans"/>
                <a:ea typeface="Calibri" panose="020F0502020204030204" pitchFamily="34" charset="0"/>
              </a:rPr>
              <a:t>looking for a summer 2021 internship or co-op</a:t>
            </a:r>
          </a:p>
          <a:p>
            <a:pPr marL="0" marR="0" lvl="0" indent="0">
              <a:spcBef>
                <a:spcPts val="0"/>
              </a:spcBef>
              <a:spcAft>
                <a:spcPts val="0"/>
              </a:spcAft>
              <a:buSzPts val="1000"/>
              <a:buNone/>
              <a:tabLst>
                <a:tab pos="457200" algn="l"/>
              </a:tabLst>
            </a:pPr>
            <a:r>
              <a:rPr lang="en-US" sz="900" dirty="0">
                <a:latin typeface="Berlingske Sans"/>
                <a:ea typeface="Calibri" panose="020F0502020204030204" pitchFamily="34" charset="0"/>
              </a:rPr>
              <a:t>   </a:t>
            </a:r>
            <a:r>
              <a:rPr lang="en-US" sz="1400" dirty="0">
                <a:latin typeface="Berlingske Sans"/>
                <a:ea typeface="Calibri" panose="020F0502020204030204" pitchFamily="34" charset="0"/>
              </a:rPr>
              <a:t> </a:t>
            </a:r>
          </a:p>
          <a:p>
            <a:pPr marR="0" lvl="0">
              <a:spcBef>
                <a:spcPts val="0"/>
              </a:spcBef>
              <a:spcAft>
                <a:spcPts val="0"/>
              </a:spcAft>
              <a:buSzPts val="1000"/>
              <a:tabLst>
                <a:tab pos="457200" algn="l"/>
              </a:tabLst>
            </a:pPr>
            <a:r>
              <a:rPr lang="en-US" sz="2800" dirty="0">
                <a:latin typeface="Berlingske Sans"/>
                <a:ea typeface="Calibri" panose="020F0502020204030204" pitchFamily="34" charset="0"/>
              </a:rPr>
              <a:t>Are curious about what companies you can work for upon graduation</a:t>
            </a:r>
          </a:p>
          <a:p>
            <a:pPr marL="0" marR="0" lvl="0" indent="0">
              <a:spcBef>
                <a:spcPts val="0"/>
              </a:spcBef>
              <a:spcAft>
                <a:spcPts val="0"/>
              </a:spcAft>
              <a:buSzPts val="1000"/>
              <a:buNone/>
              <a:tabLst>
                <a:tab pos="457200" algn="l"/>
              </a:tabLst>
            </a:pPr>
            <a:endParaRPr lang="en-US" sz="1400" dirty="0">
              <a:latin typeface="Berlingske Sans"/>
              <a:ea typeface="Calibri" panose="020F0502020204030204" pitchFamily="34" charset="0"/>
            </a:endParaRPr>
          </a:p>
          <a:p>
            <a:pPr marR="0" lvl="0">
              <a:spcBef>
                <a:spcPts val="0"/>
              </a:spcBef>
              <a:spcAft>
                <a:spcPts val="0"/>
              </a:spcAft>
              <a:buSzPts val="1000"/>
              <a:tabLst>
                <a:tab pos="457200" algn="l"/>
              </a:tabLst>
            </a:pPr>
            <a:r>
              <a:rPr lang="en-US" sz="2800" dirty="0">
                <a:effectLst/>
                <a:latin typeface="Berlingske Sans"/>
                <a:ea typeface="Calibri" panose="020F0502020204030204" pitchFamily="34" charset="0"/>
              </a:rPr>
              <a:t>Are wondering what jobs you can do with your major and what responsibilities they entail </a:t>
            </a:r>
          </a:p>
          <a:p>
            <a:pPr marL="0" marR="0" lvl="0" indent="0">
              <a:spcBef>
                <a:spcPts val="0"/>
              </a:spcBef>
              <a:spcAft>
                <a:spcPts val="0"/>
              </a:spcAft>
              <a:buSzPts val="1000"/>
              <a:buNone/>
              <a:tabLst>
                <a:tab pos="457200" algn="l"/>
              </a:tabLst>
            </a:pPr>
            <a:endParaRPr lang="en-US" sz="1200" dirty="0">
              <a:effectLst/>
              <a:latin typeface="Berlingske Sans"/>
              <a:ea typeface="Calibri" panose="020F0502020204030204" pitchFamily="34" charset="0"/>
            </a:endParaRPr>
          </a:p>
          <a:p>
            <a:pPr marR="0" lvl="0">
              <a:spcBef>
                <a:spcPts val="0"/>
              </a:spcBef>
              <a:spcAft>
                <a:spcPts val="0"/>
              </a:spcAft>
              <a:buSzPts val="1000"/>
              <a:tabLst>
                <a:tab pos="457200" algn="l"/>
              </a:tabLst>
            </a:pPr>
            <a:r>
              <a:rPr lang="en-US" sz="2800" dirty="0">
                <a:latin typeface="Berlingske Sans"/>
                <a:ea typeface="Calibri" panose="020F0502020204030204" pitchFamily="34" charset="0"/>
              </a:rPr>
              <a:t>Are asking yourself what you steps you should take in the next few semesters to get you to your career goals</a:t>
            </a:r>
            <a:endParaRPr lang="en-US" sz="2800" dirty="0">
              <a:effectLst/>
              <a:latin typeface="Berlingske Sans"/>
              <a:ea typeface="Calibri" panose="020F0502020204030204" pitchFamily="34" charset="0"/>
            </a:endParaRPr>
          </a:p>
        </p:txBody>
      </p:sp>
    </p:spTree>
    <p:extLst>
      <p:ext uri="{BB962C8B-B14F-4D97-AF65-F5344CB8AC3E}">
        <p14:creationId xmlns:p14="http://schemas.microsoft.com/office/powerpoint/2010/main" val="20403333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E3E51F-D8A3-456C-B2EE-7672000D3CA7}"/>
              </a:ext>
            </a:extLst>
          </p:cNvPr>
          <p:cNvSpPr>
            <a:spLocks noGrp="1"/>
          </p:cNvSpPr>
          <p:nvPr>
            <p:ph type="title"/>
          </p:nvPr>
        </p:nvSpPr>
        <p:spPr/>
        <p:txBody>
          <a:bodyPr>
            <a:normAutofit fontScale="90000"/>
          </a:bodyPr>
          <a:lstStyle/>
          <a:p>
            <a:r>
              <a:rPr lang="en-US" dirty="0"/>
              <a:t>Career fairs . . . Will still happen! </a:t>
            </a:r>
          </a:p>
        </p:txBody>
      </p:sp>
      <p:sp>
        <p:nvSpPr>
          <p:cNvPr id="3" name="Content Placeholder 2">
            <a:extLst>
              <a:ext uri="{FF2B5EF4-FFF2-40B4-BE49-F238E27FC236}">
                <a16:creationId xmlns:a16="http://schemas.microsoft.com/office/drawing/2014/main" id="{2E849807-A917-410E-8E71-37CC85A3E86C}"/>
              </a:ext>
            </a:extLst>
          </p:cNvPr>
          <p:cNvSpPr>
            <a:spLocks noGrp="1"/>
          </p:cNvSpPr>
          <p:nvPr>
            <p:ph idx="1"/>
          </p:nvPr>
        </p:nvSpPr>
        <p:spPr>
          <a:xfrm>
            <a:off x="838200" y="1494157"/>
            <a:ext cx="10515600" cy="4479924"/>
          </a:xfrm>
        </p:spPr>
        <p:txBody>
          <a:bodyPr>
            <a:normAutofit fontScale="85000" lnSpcReduction="20000"/>
          </a:bodyPr>
          <a:lstStyle/>
          <a:p>
            <a:pPr marL="0" indent="0">
              <a:buNone/>
            </a:pPr>
            <a:r>
              <a:rPr lang="en-US" dirty="0">
                <a:hlinkClick r:id="rId3"/>
              </a:rPr>
              <a:t>Thursday, September 24</a:t>
            </a:r>
            <a:r>
              <a:rPr lang="en-US" baseline="30000" dirty="0">
                <a:hlinkClick r:id="rId3"/>
              </a:rPr>
              <a:t>th</a:t>
            </a:r>
            <a:r>
              <a:rPr lang="en-US" dirty="0">
                <a:hlinkClick r:id="rId3"/>
              </a:rPr>
              <a:t>  – STEM: Manufacturing, Biotechnology, Aerospace, Government, Defense &amp; More </a:t>
            </a:r>
            <a:endParaRPr lang="en-US" dirty="0"/>
          </a:p>
          <a:p>
            <a:pPr marL="0" indent="0">
              <a:buNone/>
            </a:pPr>
            <a:endParaRPr lang="en-US" sz="1200" dirty="0"/>
          </a:p>
          <a:p>
            <a:pPr marL="0" indent="0">
              <a:buNone/>
            </a:pPr>
            <a:r>
              <a:rPr lang="en-US" b="1" dirty="0">
                <a:hlinkClick r:id="rId4"/>
              </a:rPr>
              <a:t>Friday, September 25</a:t>
            </a:r>
            <a:r>
              <a:rPr lang="en-US" b="1" baseline="30000" dirty="0">
                <a:hlinkClick r:id="rId4"/>
              </a:rPr>
              <a:t>th</a:t>
            </a:r>
            <a:r>
              <a:rPr lang="en-US" b="1" dirty="0">
                <a:hlinkClick r:id="rId4"/>
              </a:rPr>
              <a:t> – STEM: Civil Engineering, Construction, Technical Consulting, Technology, &amp; More</a:t>
            </a:r>
            <a:endParaRPr lang="en-US" b="1" dirty="0"/>
          </a:p>
          <a:p>
            <a:pPr marL="0" indent="0">
              <a:buNone/>
            </a:pPr>
            <a:endParaRPr lang="en-US" sz="1200" dirty="0"/>
          </a:p>
          <a:p>
            <a:pPr marL="0" indent="0">
              <a:buNone/>
            </a:pPr>
            <a:r>
              <a:rPr lang="en-US" dirty="0">
                <a:hlinkClick r:id="rId5"/>
              </a:rPr>
              <a:t>Tuesday, September 29</a:t>
            </a:r>
            <a:r>
              <a:rPr lang="en-US" baseline="30000" dirty="0">
                <a:hlinkClick r:id="rId5"/>
              </a:rPr>
              <a:t>th</a:t>
            </a:r>
            <a:r>
              <a:rPr lang="en-US" dirty="0">
                <a:hlinkClick r:id="rId5"/>
              </a:rPr>
              <a:t> – Corporate Careers &amp; Beyond </a:t>
            </a:r>
            <a:endParaRPr lang="en-US" dirty="0"/>
          </a:p>
          <a:p>
            <a:pPr marL="0" indent="0">
              <a:buNone/>
            </a:pPr>
            <a:endParaRPr lang="en-US" sz="1200" dirty="0"/>
          </a:p>
          <a:p>
            <a:pPr marL="0" indent="0">
              <a:buNone/>
            </a:pPr>
            <a:r>
              <a:rPr lang="en-US" dirty="0">
                <a:hlinkClick r:id="rId6"/>
              </a:rPr>
              <a:t>Thursday, October 1</a:t>
            </a:r>
            <a:r>
              <a:rPr lang="en-US" baseline="30000" dirty="0">
                <a:hlinkClick r:id="rId6"/>
              </a:rPr>
              <a:t>st</a:t>
            </a:r>
            <a:r>
              <a:rPr lang="en-US" dirty="0">
                <a:hlinkClick r:id="rId6"/>
              </a:rPr>
              <a:t> – Impact &amp; Influence: Government, Public Service </a:t>
            </a:r>
            <a:endParaRPr lang="en-US" dirty="0"/>
          </a:p>
          <a:p>
            <a:pPr marL="0" indent="0">
              <a:buNone/>
            </a:pPr>
            <a:endParaRPr lang="en-US" sz="1200" dirty="0"/>
          </a:p>
          <a:p>
            <a:pPr marL="0" indent="0">
              <a:buNone/>
            </a:pPr>
            <a:r>
              <a:rPr lang="en-US" dirty="0">
                <a:hlinkClick r:id="rId7"/>
              </a:rPr>
              <a:t>Monday, October 19</a:t>
            </a:r>
            <a:r>
              <a:rPr lang="en-US" baseline="30000" dirty="0">
                <a:hlinkClick r:id="rId7"/>
              </a:rPr>
              <a:t>th</a:t>
            </a:r>
            <a:r>
              <a:rPr lang="en-US" dirty="0">
                <a:hlinkClick r:id="rId7"/>
              </a:rPr>
              <a:t> – Health &amp; Wellness Professions </a:t>
            </a:r>
            <a:endParaRPr lang="en-US" dirty="0"/>
          </a:p>
          <a:p>
            <a:pPr marL="0" indent="0">
              <a:buNone/>
            </a:pPr>
            <a:endParaRPr lang="en-US" sz="1200" dirty="0"/>
          </a:p>
          <a:p>
            <a:pPr marL="0" indent="0">
              <a:buNone/>
            </a:pPr>
            <a:r>
              <a:rPr lang="en-US" dirty="0">
                <a:hlinkClick r:id="rId8"/>
              </a:rPr>
              <a:t>Tuesday, October 27</a:t>
            </a:r>
            <a:r>
              <a:rPr lang="en-US" baseline="30000" dirty="0">
                <a:hlinkClick r:id="rId8"/>
              </a:rPr>
              <a:t>th</a:t>
            </a:r>
            <a:r>
              <a:rPr lang="en-US" dirty="0">
                <a:hlinkClick r:id="rId8"/>
              </a:rPr>
              <a:t> – Professional Health Schools &amp; Graduate Programs</a:t>
            </a:r>
            <a:endParaRPr lang="en-US" dirty="0"/>
          </a:p>
          <a:p>
            <a:pPr marL="0" indent="0">
              <a:buNone/>
            </a:pPr>
            <a:endParaRPr lang="en-US" dirty="0"/>
          </a:p>
          <a:p>
            <a:endParaRPr lang="en-US" dirty="0"/>
          </a:p>
        </p:txBody>
      </p:sp>
    </p:spTree>
    <p:extLst>
      <p:ext uri="{BB962C8B-B14F-4D97-AF65-F5344CB8AC3E}">
        <p14:creationId xmlns:p14="http://schemas.microsoft.com/office/powerpoint/2010/main" val="12136464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80CD66-E44B-47F6-A861-837A64241C57}"/>
              </a:ext>
            </a:extLst>
          </p:cNvPr>
          <p:cNvSpPr>
            <a:spLocks noGrp="1"/>
          </p:cNvSpPr>
          <p:nvPr>
            <p:ph type="title"/>
          </p:nvPr>
        </p:nvSpPr>
        <p:spPr/>
        <p:txBody>
          <a:bodyPr/>
          <a:lstStyle/>
          <a:p>
            <a:r>
              <a:rPr lang="en-US" dirty="0"/>
              <a:t>Career Fair process </a:t>
            </a:r>
          </a:p>
        </p:txBody>
      </p:sp>
      <p:sp>
        <p:nvSpPr>
          <p:cNvPr id="3" name="Content Placeholder 2">
            <a:extLst>
              <a:ext uri="{FF2B5EF4-FFF2-40B4-BE49-F238E27FC236}">
                <a16:creationId xmlns:a16="http://schemas.microsoft.com/office/drawing/2014/main" id="{48BF7CA9-52C1-4D3F-995E-5553B1BE0030}"/>
              </a:ext>
            </a:extLst>
          </p:cNvPr>
          <p:cNvSpPr>
            <a:spLocks noGrp="1"/>
          </p:cNvSpPr>
          <p:nvPr>
            <p:ph idx="1"/>
          </p:nvPr>
        </p:nvSpPr>
        <p:spPr>
          <a:xfrm>
            <a:off x="838200" y="1673435"/>
            <a:ext cx="10515600" cy="4589252"/>
          </a:xfrm>
        </p:spPr>
        <p:txBody>
          <a:bodyPr>
            <a:noAutofit/>
          </a:bodyPr>
          <a:lstStyle/>
          <a:p>
            <a:pPr marL="342900" marR="0" lvl="0" indent="-342900">
              <a:spcBef>
                <a:spcPts val="0"/>
              </a:spcBef>
              <a:spcAft>
                <a:spcPts val="0"/>
              </a:spcAft>
              <a:buSzPts val="1000"/>
              <a:buFont typeface="Symbol" panose="05050102010706020507" pitchFamily="18" charset="2"/>
              <a:buChar char=""/>
              <a:tabLst>
                <a:tab pos="457200" algn="l"/>
              </a:tabLst>
            </a:pPr>
            <a:r>
              <a:rPr lang="en-US" sz="2800" dirty="0">
                <a:latin typeface="Berlingske Sans"/>
                <a:ea typeface="Calibri" panose="020F0502020204030204" pitchFamily="34" charset="0"/>
              </a:rPr>
              <a:t>Using Handshake’s new virtual platform</a:t>
            </a:r>
          </a:p>
          <a:p>
            <a:pPr marL="342900" marR="0" lvl="0" indent="-342900">
              <a:spcBef>
                <a:spcPts val="0"/>
              </a:spcBef>
              <a:spcAft>
                <a:spcPts val="0"/>
              </a:spcAft>
              <a:buSzPts val="1000"/>
              <a:buFont typeface="Symbol" panose="05050102010706020507" pitchFamily="18" charset="2"/>
              <a:buChar char=""/>
              <a:tabLst>
                <a:tab pos="457200" algn="l"/>
              </a:tabLst>
            </a:pPr>
            <a:r>
              <a:rPr lang="en-US" sz="2800" dirty="0">
                <a:latin typeface="Berlingske Sans"/>
                <a:ea typeface="Calibri" panose="020F0502020204030204" pitchFamily="34" charset="0"/>
              </a:rPr>
              <a:t>M</a:t>
            </a:r>
            <a:r>
              <a:rPr lang="en-US" sz="2800" dirty="0">
                <a:effectLst/>
                <a:latin typeface="Berlingske Sans"/>
                <a:ea typeface="Calibri" panose="020F0502020204030204" pitchFamily="34" charset="0"/>
              </a:rPr>
              <a:t>ust register for the fair on Handshake</a:t>
            </a:r>
          </a:p>
          <a:p>
            <a:pPr marL="342900" marR="0" lvl="0" indent="-342900">
              <a:spcBef>
                <a:spcPts val="0"/>
              </a:spcBef>
              <a:spcAft>
                <a:spcPts val="0"/>
              </a:spcAft>
              <a:buSzPts val="1000"/>
              <a:buFont typeface="Symbol" panose="05050102010706020507" pitchFamily="18" charset="2"/>
              <a:buChar char=""/>
              <a:tabLst>
                <a:tab pos="457200" algn="l"/>
              </a:tabLst>
            </a:pPr>
            <a:r>
              <a:rPr lang="en-US" sz="2800" dirty="0">
                <a:effectLst/>
                <a:latin typeface="Berlingske Sans"/>
                <a:ea typeface="Calibri" panose="020F0502020204030204" pitchFamily="34" charset="0"/>
              </a:rPr>
              <a:t>Employers will host up to 3 large group information sessions (max of 50 students per session)</a:t>
            </a:r>
          </a:p>
          <a:p>
            <a:pPr marL="342900" marR="0" lvl="0" indent="-342900">
              <a:spcBef>
                <a:spcPts val="0"/>
              </a:spcBef>
              <a:spcAft>
                <a:spcPts val="0"/>
              </a:spcAft>
              <a:buSzPts val="1000"/>
              <a:buFont typeface="Symbol" panose="05050102010706020507" pitchFamily="18" charset="2"/>
              <a:buChar char=""/>
              <a:tabLst>
                <a:tab pos="457200" algn="l"/>
              </a:tabLst>
            </a:pPr>
            <a:r>
              <a:rPr lang="en-US" sz="2800" dirty="0">
                <a:effectLst/>
                <a:latin typeface="Berlingske Sans"/>
                <a:ea typeface="Calibri" panose="020F0502020204030204" pitchFamily="34" charset="0"/>
              </a:rPr>
              <a:t>Employers will host 10-minute one-on-one conversations</a:t>
            </a:r>
          </a:p>
          <a:p>
            <a:pPr marL="342900" marR="0" lvl="0" indent="-342900">
              <a:spcBef>
                <a:spcPts val="0"/>
              </a:spcBef>
              <a:spcAft>
                <a:spcPts val="0"/>
              </a:spcAft>
              <a:buSzPts val="1000"/>
              <a:buFont typeface="Symbol" panose="05050102010706020507" pitchFamily="18" charset="2"/>
              <a:buChar char=""/>
              <a:tabLst>
                <a:tab pos="457200" algn="l"/>
              </a:tabLst>
            </a:pPr>
            <a:r>
              <a:rPr lang="en-US" sz="2800" b="1" dirty="0">
                <a:effectLst/>
                <a:latin typeface="Berlingske Sans"/>
                <a:ea typeface="Calibri" panose="020F0502020204030204" pitchFamily="34" charset="0"/>
              </a:rPr>
              <a:t>In order to attend, you must sign up in advance for these. There are a limited number of slots.</a:t>
            </a:r>
          </a:p>
          <a:p>
            <a:pPr marL="342900" marR="0" lvl="0" indent="-342900">
              <a:spcBef>
                <a:spcPts val="0"/>
              </a:spcBef>
              <a:spcAft>
                <a:spcPts val="0"/>
              </a:spcAft>
              <a:buSzPts val="1000"/>
              <a:buFont typeface="Symbol" panose="05050102010706020507" pitchFamily="18" charset="2"/>
              <a:buChar char=""/>
              <a:tabLst>
                <a:tab pos="457200" algn="l"/>
              </a:tabLst>
            </a:pPr>
            <a:r>
              <a:rPr lang="en-US" sz="2800" dirty="0">
                <a:effectLst/>
                <a:latin typeface="Berlingske Sans" panose="02000503050000020004"/>
                <a:ea typeface="Times New Roman" panose="02020603050405020304" pitchFamily="18" charset="0"/>
              </a:rPr>
              <a:t>Updating your Handshake profile and uploading your resume is more important now than ever, as it will be incredibly accessible to employers. </a:t>
            </a:r>
            <a:endParaRPr lang="en-US" sz="2800" dirty="0">
              <a:effectLst/>
              <a:latin typeface="Berlingske Sans" panose="02000503050000020004"/>
              <a:ea typeface="Calibri" panose="020F0502020204030204" pitchFamily="34" charset="0"/>
            </a:endParaRPr>
          </a:p>
        </p:txBody>
      </p:sp>
    </p:spTree>
    <p:extLst>
      <p:ext uri="{BB962C8B-B14F-4D97-AF65-F5344CB8AC3E}">
        <p14:creationId xmlns:p14="http://schemas.microsoft.com/office/powerpoint/2010/main" val="4259365591"/>
      </p:ext>
    </p:extLst>
  </p:cSld>
  <p:clrMapOvr>
    <a:masterClrMapping/>
  </p:clrMapOvr>
</p:sld>
</file>

<file path=ppt/theme/theme1.xml><?xml version="1.0" encoding="utf-8"?>
<a:theme xmlns:a="http://schemas.openxmlformats.org/drawingml/2006/main" name="UofSC Simple Theme">
  <a:themeElements>
    <a:clrScheme name="Custom 1">
      <a:dk1>
        <a:srgbClr val="000000"/>
      </a:dk1>
      <a:lt1>
        <a:srgbClr val="FFFFFF"/>
      </a:lt1>
      <a:dk2>
        <a:srgbClr val="73000A"/>
      </a:dk2>
      <a:lt2>
        <a:srgbClr val="E7E6E6"/>
      </a:lt2>
      <a:accent1>
        <a:srgbClr val="0D3841"/>
      </a:accent1>
      <a:accent2>
        <a:srgbClr val="E23B38"/>
      </a:accent2>
      <a:accent3>
        <a:srgbClr val="759005"/>
      </a:accent3>
      <a:accent4>
        <a:srgbClr val="FFF89E"/>
      </a:accent4>
      <a:accent5>
        <a:srgbClr val="3277B6"/>
      </a:accent5>
      <a:accent6>
        <a:srgbClr val="C1D832"/>
      </a:accent6>
      <a:hlink>
        <a:srgbClr val="73000A"/>
      </a:hlink>
      <a:folHlink>
        <a:srgbClr val="E23B38"/>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DC2D8484-7AE3-4A47-8EA3-0BD41092423B}" vid="{980AC3F0-186E-9243-BAD2-3FFB9EB9D27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272</TotalTime>
  <Words>4722</Words>
  <Application>Microsoft Office PowerPoint</Application>
  <PresentationFormat>Widescreen</PresentationFormat>
  <Paragraphs>295</Paragraphs>
  <Slides>32</Slides>
  <Notes>26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32</vt:i4>
      </vt:variant>
    </vt:vector>
  </HeadingPairs>
  <TitlesOfParts>
    <vt:vector size="39" baseType="lpstr">
      <vt:lpstr>Arial</vt:lpstr>
      <vt:lpstr>Berlingske Sans</vt:lpstr>
      <vt:lpstr>Berlingske Sans XCn ExtraBold</vt:lpstr>
      <vt:lpstr>Calibri</vt:lpstr>
      <vt:lpstr>Impact</vt:lpstr>
      <vt:lpstr>Symbol</vt:lpstr>
      <vt:lpstr>UofSC Simple Theme</vt:lpstr>
      <vt:lpstr>Career Fair prep &amp;  the internship search</vt:lpstr>
      <vt:lpstr>WHO AM I?</vt:lpstr>
      <vt:lpstr>Help Us, Help You!</vt:lpstr>
      <vt:lpstr>PowerPoint Presentation</vt:lpstr>
      <vt:lpstr>Fall 2020 Career Center Services</vt:lpstr>
      <vt:lpstr>New! Student toolbox on Trello</vt:lpstr>
      <vt:lpstr>Raise your hand if you . . . </vt:lpstr>
      <vt:lpstr>Career fairs . . . Will still happen! </vt:lpstr>
      <vt:lpstr>Career Fair process </vt:lpstr>
      <vt:lpstr>CEC Career Fair Prep workshops</vt:lpstr>
      <vt:lpstr>What do you need to do to prepare for:  - a virtual career fair?  - an internship search?</vt:lpstr>
      <vt:lpstr>4 Key success factors </vt:lpstr>
      <vt:lpstr>Researching employers </vt:lpstr>
      <vt:lpstr>How to Research employers: Handshake</vt:lpstr>
      <vt:lpstr>What does it mean to research?</vt:lpstr>
      <vt:lpstr>Do your research </vt:lpstr>
      <vt:lpstr>Develop a plan with smart goals</vt:lpstr>
      <vt:lpstr>Monitor your progress  </vt:lpstr>
      <vt:lpstr>Job search organizational document </vt:lpstr>
      <vt:lpstr>Elevator pitch </vt:lpstr>
      <vt:lpstr>Elevator pitch </vt:lpstr>
      <vt:lpstr>Yes! You still need to . . .</vt:lpstr>
      <vt:lpstr>Elevator pitch ideas  </vt:lpstr>
      <vt:lpstr>Elevator pitch activity </vt:lpstr>
      <vt:lpstr>Prepare for the day of </vt:lpstr>
      <vt:lpstr>What should you do and/or think about on the day of the fair?</vt:lpstr>
      <vt:lpstr>Day of fair tips</vt:lpstr>
      <vt:lpstr>Prepare: what to have with you </vt:lpstr>
      <vt:lpstr>After the fair: to do list</vt:lpstr>
      <vt:lpstr>Other job search resources  </vt:lpstr>
      <vt:lpstr>Questions?</vt:lpstr>
      <vt:lpstr>Connect with us!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Career Fair prep &amp;  the internship search</dc:title>
  <dc:creator>ASBURY, TARYN</dc:creator>
  <cp:lastModifiedBy>ASBURY, TARYN</cp:lastModifiedBy>
  <cp:revision>26</cp:revision>
  <dcterms:created xsi:type="dcterms:W3CDTF">2020-08-28T13:25:06Z</dcterms:created>
  <dcterms:modified xsi:type="dcterms:W3CDTF">2020-09-02T14:00:30Z</dcterms:modified>
</cp:coreProperties>
</file>